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2"/>
  </p:notesMasterIdLst>
  <p:sldIdLst>
    <p:sldId id="364" r:id="rId2"/>
    <p:sldId id="363" r:id="rId3"/>
    <p:sldId id="371" r:id="rId4"/>
    <p:sldId id="316" r:id="rId5"/>
    <p:sldId id="317" r:id="rId6"/>
    <p:sldId id="319" r:id="rId7"/>
    <p:sldId id="393" r:id="rId8"/>
    <p:sldId id="387" r:id="rId9"/>
    <p:sldId id="388" r:id="rId10"/>
    <p:sldId id="389" r:id="rId11"/>
    <p:sldId id="390" r:id="rId12"/>
    <p:sldId id="395" r:id="rId13"/>
    <p:sldId id="396" r:id="rId14"/>
    <p:sldId id="398" r:id="rId15"/>
    <p:sldId id="397" r:id="rId16"/>
    <p:sldId id="399" r:id="rId17"/>
    <p:sldId id="292" r:id="rId18"/>
    <p:sldId id="400" r:id="rId19"/>
    <p:sldId id="401" r:id="rId20"/>
    <p:sldId id="402" r:id="rId21"/>
    <p:sldId id="403" r:id="rId22"/>
    <p:sldId id="313" r:id="rId23"/>
    <p:sldId id="323" r:id="rId24"/>
    <p:sldId id="338" r:id="rId25"/>
    <p:sldId id="339" r:id="rId26"/>
    <p:sldId id="344" r:id="rId27"/>
    <p:sldId id="345" r:id="rId28"/>
    <p:sldId id="346" r:id="rId29"/>
    <p:sldId id="348" r:id="rId30"/>
    <p:sldId id="373" r:id="rId31"/>
    <p:sldId id="340" r:id="rId32"/>
    <p:sldId id="349" r:id="rId33"/>
    <p:sldId id="350" r:id="rId34"/>
    <p:sldId id="351" r:id="rId35"/>
    <p:sldId id="375" r:id="rId36"/>
    <p:sldId id="352" r:id="rId37"/>
    <p:sldId id="355" r:id="rId38"/>
    <p:sldId id="354" r:id="rId39"/>
    <p:sldId id="353" r:id="rId40"/>
    <p:sldId id="360" r:id="rId41"/>
    <p:sldId id="359" r:id="rId42"/>
    <p:sldId id="358" r:id="rId43"/>
    <p:sldId id="356" r:id="rId44"/>
    <p:sldId id="357" r:id="rId45"/>
    <p:sldId id="362" r:id="rId46"/>
    <p:sldId id="361" r:id="rId47"/>
    <p:sldId id="324" r:id="rId48"/>
    <p:sldId id="326" r:id="rId49"/>
    <p:sldId id="374" r:id="rId50"/>
    <p:sldId id="337"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mbria" pitchFamily="18" charset="0"/>
        <a:ea typeface="+mn-ea"/>
        <a:cs typeface="Arial" charset="0"/>
      </a:defRPr>
    </a:lvl1pPr>
    <a:lvl2pPr marL="457200" algn="l" rtl="0" fontAlgn="base">
      <a:spcBef>
        <a:spcPct val="0"/>
      </a:spcBef>
      <a:spcAft>
        <a:spcPct val="0"/>
      </a:spcAft>
      <a:defRPr kern="1200">
        <a:solidFill>
          <a:schemeClr val="tx1"/>
        </a:solidFill>
        <a:latin typeface="Cambria" pitchFamily="18" charset="0"/>
        <a:ea typeface="+mn-ea"/>
        <a:cs typeface="Arial" charset="0"/>
      </a:defRPr>
    </a:lvl2pPr>
    <a:lvl3pPr marL="914400" algn="l" rtl="0" fontAlgn="base">
      <a:spcBef>
        <a:spcPct val="0"/>
      </a:spcBef>
      <a:spcAft>
        <a:spcPct val="0"/>
      </a:spcAft>
      <a:defRPr kern="1200">
        <a:solidFill>
          <a:schemeClr val="tx1"/>
        </a:solidFill>
        <a:latin typeface="Cambria" pitchFamily="18" charset="0"/>
        <a:ea typeface="+mn-ea"/>
        <a:cs typeface="Arial" charset="0"/>
      </a:defRPr>
    </a:lvl3pPr>
    <a:lvl4pPr marL="1371600" algn="l" rtl="0" fontAlgn="base">
      <a:spcBef>
        <a:spcPct val="0"/>
      </a:spcBef>
      <a:spcAft>
        <a:spcPct val="0"/>
      </a:spcAft>
      <a:defRPr kern="1200">
        <a:solidFill>
          <a:schemeClr val="tx1"/>
        </a:solidFill>
        <a:latin typeface="Cambria" pitchFamily="18" charset="0"/>
        <a:ea typeface="+mn-ea"/>
        <a:cs typeface="Arial" charset="0"/>
      </a:defRPr>
    </a:lvl4pPr>
    <a:lvl5pPr marL="1828800" algn="l" rtl="0" fontAlgn="base">
      <a:spcBef>
        <a:spcPct val="0"/>
      </a:spcBef>
      <a:spcAft>
        <a:spcPct val="0"/>
      </a:spcAft>
      <a:defRPr kern="1200">
        <a:solidFill>
          <a:schemeClr val="tx1"/>
        </a:solidFill>
        <a:latin typeface="Cambria" pitchFamily="18" charset="0"/>
        <a:ea typeface="+mn-ea"/>
        <a:cs typeface="Arial" charset="0"/>
      </a:defRPr>
    </a:lvl5pPr>
    <a:lvl6pPr marL="2286000" algn="l" defTabSz="914400" rtl="0" eaLnBrk="1" latinLnBrk="0" hangingPunct="1">
      <a:defRPr kern="1200">
        <a:solidFill>
          <a:schemeClr val="tx1"/>
        </a:solidFill>
        <a:latin typeface="Cambria" pitchFamily="18" charset="0"/>
        <a:ea typeface="+mn-ea"/>
        <a:cs typeface="Arial" charset="0"/>
      </a:defRPr>
    </a:lvl6pPr>
    <a:lvl7pPr marL="2743200" algn="l" defTabSz="914400" rtl="0" eaLnBrk="1" latinLnBrk="0" hangingPunct="1">
      <a:defRPr kern="1200">
        <a:solidFill>
          <a:schemeClr val="tx1"/>
        </a:solidFill>
        <a:latin typeface="Cambria" pitchFamily="18" charset="0"/>
        <a:ea typeface="+mn-ea"/>
        <a:cs typeface="Arial" charset="0"/>
      </a:defRPr>
    </a:lvl7pPr>
    <a:lvl8pPr marL="3200400" algn="l" defTabSz="914400" rtl="0" eaLnBrk="1" latinLnBrk="0" hangingPunct="1">
      <a:defRPr kern="1200">
        <a:solidFill>
          <a:schemeClr val="tx1"/>
        </a:solidFill>
        <a:latin typeface="Cambria" pitchFamily="18" charset="0"/>
        <a:ea typeface="+mn-ea"/>
        <a:cs typeface="Arial" charset="0"/>
      </a:defRPr>
    </a:lvl8pPr>
    <a:lvl9pPr marL="3657600" algn="l" defTabSz="914400" rtl="0" eaLnBrk="1" latinLnBrk="0" hangingPunct="1">
      <a:defRPr kern="1200">
        <a:solidFill>
          <a:schemeClr val="tx1"/>
        </a:solidFill>
        <a:latin typeface="Cambr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CECE"/>
    <a:srgbClr val="99FF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739" autoAdjust="0"/>
    <p:restoredTop sz="82185" autoAdjust="0"/>
  </p:normalViewPr>
  <p:slideViewPr>
    <p:cSldViewPr>
      <p:cViewPr>
        <p:scale>
          <a:sx n="75" d="100"/>
          <a:sy n="75" d="100"/>
        </p:scale>
        <p:origin x="-170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BECC04-95E4-4D84-B323-D8566AE894B3}" type="datetimeFigureOut">
              <a:rPr lang="tr-TR"/>
              <a:pPr>
                <a:defRPr/>
              </a:pPr>
              <a:t>03.11.2015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413408-E7AB-4D6C-A860-E3876DC1888C}" type="slidenum">
              <a:rPr lang="tr-TR"/>
              <a:pPr>
                <a:defRPr/>
              </a:pPr>
              <a:t>‹#›</a:t>
            </a:fld>
            <a:endParaRPr lang="tr-TR"/>
          </a:p>
        </p:txBody>
      </p:sp>
    </p:spTree>
    <p:extLst>
      <p:ext uri="{BB962C8B-B14F-4D97-AF65-F5344CB8AC3E}">
        <p14:creationId xmlns:p14="http://schemas.microsoft.com/office/powerpoint/2010/main" xmlns="" val="1616927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9" name="Date Placeholder 3"/>
          <p:cNvSpPr>
            <a:spLocks noGrp="1"/>
          </p:cNvSpPr>
          <p:nvPr>
            <p:ph type="dt" sz="half" idx="10"/>
          </p:nvPr>
        </p:nvSpPr>
        <p:spPr/>
        <p:txBody>
          <a:bodyPr/>
          <a:lstStyle>
            <a:lvl1pPr>
              <a:defRPr/>
            </a:lvl1pPr>
          </a:lstStyle>
          <a:p>
            <a:pPr>
              <a:defRPr/>
            </a:pPr>
            <a:fld id="{F3A1FF75-27D6-4E4D-BED1-06BE0200F5BD}" type="datetime1">
              <a:rPr lang="tr-TR"/>
              <a:pPr>
                <a:defRPr/>
              </a:pPr>
              <a:t>03.11.2015</a:t>
            </a:fld>
            <a:endParaRPr lang="tr-TR"/>
          </a:p>
        </p:txBody>
      </p:sp>
      <p:sp>
        <p:nvSpPr>
          <p:cNvPr id="10" name="Footer Placeholder 4"/>
          <p:cNvSpPr>
            <a:spLocks noGrp="1"/>
          </p:cNvSpPr>
          <p:nvPr>
            <p:ph type="ftr" sz="quarter" idx="11"/>
          </p:nvPr>
        </p:nvSpPr>
        <p:spPr/>
        <p:txBody>
          <a:bodyPr/>
          <a:lstStyle>
            <a:lvl1pPr>
              <a:defRPr/>
            </a:lvl1pPr>
          </a:lstStyle>
          <a:p>
            <a:pPr>
              <a:defRPr/>
            </a:pPr>
            <a:r>
              <a:rPr lang="tr-TR"/>
              <a:t>sorgunram.meb.k12.tr</a:t>
            </a:r>
          </a:p>
        </p:txBody>
      </p:sp>
      <p:sp>
        <p:nvSpPr>
          <p:cNvPr id="11" name="Slide Number Placeholder 5"/>
          <p:cNvSpPr>
            <a:spLocks noGrp="1"/>
          </p:cNvSpPr>
          <p:nvPr>
            <p:ph type="sldNum" sz="quarter" idx="12"/>
          </p:nvPr>
        </p:nvSpPr>
        <p:spPr>
          <a:xfrm>
            <a:off x="8150225" y="236538"/>
            <a:ext cx="785813" cy="365125"/>
          </a:xfrm>
        </p:spPr>
        <p:txBody>
          <a:bodyPr/>
          <a:lstStyle>
            <a:lvl1pPr>
              <a:defRPr sz="1400" smtClean="0"/>
            </a:lvl1pPr>
          </a:lstStyle>
          <a:p>
            <a:pPr>
              <a:defRPr/>
            </a:pPr>
            <a:fld id="{B09DA2F5-F126-442B-89DC-A4C4540EB9B6}" type="slidenum">
              <a:rPr lang="tr-TR"/>
              <a:pPr>
                <a:defRPr/>
              </a:pPr>
              <a:t>‹#›</a:t>
            </a:fld>
            <a:endParaRPr lang="tr-T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r>
              <a:rPr lang="tr-TR"/>
              <a:t>sorgunram.meb.k12.tr</a:t>
            </a:r>
          </a:p>
        </p:txBody>
      </p:sp>
      <p:sp>
        <p:nvSpPr>
          <p:cNvPr id="5" name="Slide Number Placeholder 5"/>
          <p:cNvSpPr>
            <a:spLocks noGrp="1"/>
          </p:cNvSpPr>
          <p:nvPr>
            <p:ph type="sldNum" sz="quarter" idx="11"/>
          </p:nvPr>
        </p:nvSpPr>
        <p:spPr/>
        <p:txBody>
          <a:bodyPr/>
          <a:lstStyle>
            <a:lvl1pPr>
              <a:defRPr/>
            </a:lvl1pPr>
          </a:lstStyle>
          <a:p>
            <a:pPr>
              <a:defRPr/>
            </a:pPr>
            <a:fld id="{18834BE9-4E2B-4F60-9B32-CD0151B35DA0}" type="slidenum">
              <a:rPr lang="tr-TR"/>
              <a:pPr>
                <a:defRPr/>
              </a:pPr>
              <a:t>‹#›</a:t>
            </a:fld>
            <a:endParaRPr lang="tr-TR"/>
          </a:p>
        </p:txBody>
      </p:sp>
      <p:sp>
        <p:nvSpPr>
          <p:cNvPr id="6" name="Date Placeholder 3"/>
          <p:cNvSpPr>
            <a:spLocks noGrp="1"/>
          </p:cNvSpPr>
          <p:nvPr>
            <p:ph type="dt" sz="half" idx="12"/>
          </p:nvPr>
        </p:nvSpPr>
        <p:spPr/>
        <p:txBody>
          <a:bodyPr/>
          <a:lstStyle>
            <a:lvl1pPr>
              <a:defRPr/>
            </a:lvl1pPr>
          </a:lstStyle>
          <a:p>
            <a:pPr>
              <a:defRPr/>
            </a:pPr>
            <a:fld id="{1C0D4B36-8951-474A-8272-DBCD962189DD}" type="datetime1">
              <a:rPr lang="tr-TR"/>
              <a:pPr>
                <a:defRPr/>
              </a:pPr>
              <a:t>03.11.2015</a:t>
            </a:fld>
            <a:endParaRPr lang="tr-T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r>
              <a:rPr lang="tr-TR"/>
              <a:t>sorgunram.meb.k12.tr</a:t>
            </a:r>
          </a:p>
        </p:txBody>
      </p:sp>
      <p:sp>
        <p:nvSpPr>
          <p:cNvPr id="5" name="Slide Number Placeholder 5"/>
          <p:cNvSpPr>
            <a:spLocks noGrp="1"/>
          </p:cNvSpPr>
          <p:nvPr>
            <p:ph type="sldNum" sz="quarter" idx="11"/>
          </p:nvPr>
        </p:nvSpPr>
        <p:spPr/>
        <p:txBody>
          <a:bodyPr/>
          <a:lstStyle>
            <a:lvl1pPr>
              <a:defRPr/>
            </a:lvl1pPr>
          </a:lstStyle>
          <a:p>
            <a:pPr>
              <a:defRPr/>
            </a:pPr>
            <a:fld id="{5534CFA3-B27A-4015-BE8E-BA34DEA14496}" type="slidenum">
              <a:rPr lang="tr-TR"/>
              <a:pPr>
                <a:defRPr/>
              </a:pPr>
              <a:t>‹#›</a:t>
            </a:fld>
            <a:endParaRPr lang="tr-TR"/>
          </a:p>
        </p:txBody>
      </p:sp>
      <p:sp>
        <p:nvSpPr>
          <p:cNvPr id="6" name="Date Placeholder 3"/>
          <p:cNvSpPr>
            <a:spLocks noGrp="1"/>
          </p:cNvSpPr>
          <p:nvPr>
            <p:ph type="dt" sz="half" idx="12"/>
          </p:nvPr>
        </p:nvSpPr>
        <p:spPr/>
        <p:txBody>
          <a:bodyPr/>
          <a:lstStyle>
            <a:lvl1pPr>
              <a:defRPr/>
            </a:lvl1pPr>
          </a:lstStyle>
          <a:p>
            <a:pPr>
              <a:defRPr/>
            </a:pPr>
            <a:fld id="{0B7D9D6D-0F23-4EC1-867F-5D92D257780F}" type="datetime1">
              <a:rPr lang="tr-TR"/>
              <a:pPr>
                <a:defRPr/>
              </a:pPr>
              <a:t>03.11.2015</a:t>
            </a:fld>
            <a:endParaRPr lang="tr-T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1182688" y="2017713"/>
            <a:ext cx="7772400" cy="4114800"/>
          </a:xfrm>
        </p:spPr>
        <p:txBody>
          <a:bodyPr rtlCol="0">
            <a:normAutofit/>
          </a:bodyPr>
          <a:lstStyle/>
          <a:p>
            <a:pPr lvl="0"/>
            <a:endParaRPr lang="tr-TR" noProof="0" dirty="0" smtClean="0"/>
          </a:p>
        </p:txBody>
      </p:sp>
      <p:sp>
        <p:nvSpPr>
          <p:cNvPr id="4" name="Footer Placeholder 4"/>
          <p:cNvSpPr>
            <a:spLocks noGrp="1"/>
          </p:cNvSpPr>
          <p:nvPr>
            <p:ph type="ftr" sz="quarter" idx="10"/>
          </p:nvPr>
        </p:nvSpPr>
        <p:spPr/>
        <p:txBody>
          <a:bodyPr/>
          <a:lstStyle>
            <a:lvl1pPr>
              <a:defRPr/>
            </a:lvl1pPr>
          </a:lstStyle>
          <a:p>
            <a:pPr>
              <a:defRPr/>
            </a:pPr>
            <a:r>
              <a:rPr lang="tr-TR"/>
              <a:t>sorgunram.meb.k12.tr</a:t>
            </a:r>
          </a:p>
        </p:txBody>
      </p:sp>
      <p:sp>
        <p:nvSpPr>
          <p:cNvPr id="5" name="Slide Number Placeholder 5"/>
          <p:cNvSpPr>
            <a:spLocks noGrp="1"/>
          </p:cNvSpPr>
          <p:nvPr>
            <p:ph type="sldNum" sz="quarter" idx="11"/>
          </p:nvPr>
        </p:nvSpPr>
        <p:spPr/>
        <p:txBody>
          <a:bodyPr/>
          <a:lstStyle>
            <a:lvl1pPr>
              <a:defRPr/>
            </a:lvl1pPr>
          </a:lstStyle>
          <a:p>
            <a:pPr>
              <a:defRPr/>
            </a:pPr>
            <a:fld id="{6C524335-764F-438C-8447-050F5FE7325A}" type="slidenum">
              <a:rPr lang="tr-TR"/>
              <a:pPr>
                <a:defRPr/>
              </a:pPr>
              <a:t>‹#›</a:t>
            </a:fld>
            <a:endParaRPr lang="tr-TR"/>
          </a:p>
        </p:txBody>
      </p:sp>
      <p:sp>
        <p:nvSpPr>
          <p:cNvPr id="6" name="Date Placeholder 3"/>
          <p:cNvSpPr>
            <a:spLocks noGrp="1"/>
          </p:cNvSpPr>
          <p:nvPr>
            <p:ph type="dt" sz="half" idx="12"/>
          </p:nvPr>
        </p:nvSpPr>
        <p:spPr/>
        <p:txBody>
          <a:bodyPr/>
          <a:lstStyle>
            <a:lvl1pPr>
              <a:defRPr/>
            </a:lvl1pPr>
          </a:lstStyle>
          <a:p>
            <a:pPr>
              <a:defRPr/>
            </a:pPr>
            <a:fld id="{3BD267E1-C567-4BFF-BC58-545FC791B022}" type="datetime1">
              <a:rPr lang="tr-TR"/>
              <a:pPr>
                <a:defRPr/>
              </a:pPr>
              <a:t>03.11.2015</a:t>
            </a:fld>
            <a:endParaRPr lang="tr-T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704850"/>
            <a:ext cx="8229600" cy="56197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Footer Placeholder 4"/>
          <p:cNvSpPr>
            <a:spLocks noGrp="1"/>
          </p:cNvSpPr>
          <p:nvPr>
            <p:ph type="ftr" sz="quarter" idx="10"/>
          </p:nvPr>
        </p:nvSpPr>
        <p:spPr/>
        <p:txBody>
          <a:bodyPr/>
          <a:lstStyle>
            <a:lvl1pPr>
              <a:defRPr/>
            </a:lvl1pPr>
          </a:lstStyle>
          <a:p>
            <a:pPr>
              <a:defRPr/>
            </a:pPr>
            <a:r>
              <a:rPr lang="tr-TR"/>
              <a:t>sorgunram.meb.k12.tr</a:t>
            </a:r>
          </a:p>
        </p:txBody>
      </p:sp>
      <p:sp>
        <p:nvSpPr>
          <p:cNvPr id="4" name="Slide Number Placeholder 5"/>
          <p:cNvSpPr>
            <a:spLocks noGrp="1"/>
          </p:cNvSpPr>
          <p:nvPr>
            <p:ph type="sldNum" sz="quarter" idx="11"/>
          </p:nvPr>
        </p:nvSpPr>
        <p:spPr/>
        <p:txBody>
          <a:bodyPr/>
          <a:lstStyle>
            <a:lvl1pPr>
              <a:defRPr/>
            </a:lvl1pPr>
          </a:lstStyle>
          <a:p>
            <a:pPr>
              <a:defRPr/>
            </a:pPr>
            <a:fld id="{85E50519-B5E3-42D6-AFF2-DAB328239C84}" type="slidenum">
              <a:rPr lang="tr-TR"/>
              <a:pPr>
                <a:defRPr/>
              </a:pPr>
              <a:t>‹#›</a:t>
            </a:fld>
            <a:endParaRPr lang="tr-TR"/>
          </a:p>
        </p:txBody>
      </p:sp>
      <p:sp>
        <p:nvSpPr>
          <p:cNvPr id="5" name="Date Placeholder 3"/>
          <p:cNvSpPr>
            <a:spLocks noGrp="1"/>
          </p:cNvSpPr>
          <p:nvPr>
            <p:ph type="dt" sz="half" idx="12"/>
          </p:nvPr>
        </p:nvSpPr>
        <p:spPr/>
        <p:txBody>
          <a:bodyPr/>
          <a:lstStyle>
            <a:lvl1pPr>
              <a:defRPr/>
            </a:lvl1pPr>
          </a:lstStyle>
          <a:p>
            <a:pPr>
              <a:defRPr/>
            </a:pPr>
            <a:fld id="{834B280B-CBED-4FC9-B52E-8FF14CEF6A12}" type="datetime1">
              <a:rPr lang="tr-TR"/>
              <a:pPr>
                <a:defRPr/>
              </a:pPr>
              <a:t>03.11.2015</a:t>
            </a:fld>
            <a:endParaRPr lang="tr-T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tr-TR"/>
              <a:t>sorgunram.meb.k12.tr</a:t>
            </a:r>
          </a:p>
        </p:txBody>
      </p:sp>
      <p:sp>
        <p:nvSpPr>
          <p:cNvPr id="5" name="Slide Number Placeholder 5"/>
          <p:cNvSpPr>
            <a:spLocks noGrp="1"/>
          </p:cNvSpPr>
          <p:nvPr>
            <p:ph type="sldNum" sz="quarter" idx="11"/>
          </p:nvPr>
        </p:nvSpPr>
        <p:spPr/>
        <p:txBody>
          <a:bodyPr/>
          <a:lstStyle>
            <a:lvl1pPr>
              <a:defRPr/>
            </a:lvl1pPr>
          </a:lstStyle>
          <a:p>
            <a:pPr>
              <a:defRPr/>
            </a:pPr>
            <a:fld id="{1D32F72C-B216-40C8-9820-058127E85F6D}" type="slidenum">
              <a:rPr lang="tr-TR"/>
              <a:pPr>
                <a:defRPr/>
              </a:pPr>
              <a:t>‹#›</a:t>
            </a:fld>
            <a:endParaRPr lang="tr-TR"/>
          </a:p>
        </p:txBody>
      </p:sp>
      <p:sp>
        <p:nvSpPr>
          <p:cNvPr id="6" name="Date Placeholder 3"/>
          <p:cNvSpPr>
            <a:spLocks noGrp="1"/>
          </p:cNvSpPr>
          <p:nvPr>
            <p:ph type="dt" sz="half" idx="12"/>
          </p:nvPr>
        </p:nvSpPr>
        <p:spPr/>
        <p:txBody>
          <a:bodyPr/>
          <a:lstStyle>
            <a:lvl1pPr>
              <a:defRPr/>
            </a:lvl1pPr>
          </a:lstStyle>
          <a:p>
            <a:pPr>
              <a:defRPr/>
            </a:pPr>
            <a:fld id="{80DE0898-25E7-479C-8E9B-EEFFE1D039C9}" type="datetime1">
              <a:rPr lang="tr-TR"/>
              <a:pPr>
                <a:defRPr/>
              </a:pPr>
              <a:t>03.11.2015</a:t>
            </a:fld>
            <a:endParaRPr lang="tr-T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tr-TR"/>
              <a:t>sorgunram.meb.k12.tr</a:t>
            </a:r>
          </a:p>
        </p:txBody>
      </p:sp>
      <p:sp>
        <p:nvSpPr>
          <p:cNvPr id="5" name="Slide Number Placeholder 5"/>
          <p:cNvSpPr>
            <a:spLocks noGrp="1"/>
          </p:cNvSpPr>
          <p:nvPr>
            <p:ph type="sldNum" sz="quarter" idx="11"/>
          </p:nvPr>
        </p:nvSpPr>
        <p:spPr/>
        <p:txBody>
          <a:bodyPr/>
          <a:lstStyle>
            <a:lvl1pPr>
              <a:defRPr/>
            </a:lvl1pPr>
          </a:lstStyle>
          <a:p>
            <a:pPr>
              <a:defRPr/>
            </a:pPr>
            <a:fld id="{472F21C7-EB92-4895-A858-9ED1C2CD7C1A}" type="slidenum">
              <a:rPr lang="tr-TR"/>
              <a:pPr>
                <a:defRPr/>
              </a:pPr>
              <a:t>‹#›</a:t>
            </a:fld>
            <a:endParaRPr lang="tr-TR"/>
          </a:p>
        </p:txBody>
      </p:sp>
      <p:sp>
        <p:nvSpPr>
          <p:cNvPr id="6" name="Date Placeholder 3"/>
          <p:cNvSpPr>
            <a:spLocks noGrp="1"/>
          </p:cNvSpPr>
          <p:nvPr>
            <p:ph type="dt" sz="half" idx="12"/>
          </p:nvPr>
        </p:nvSpPr>
        <p:spPr/>
        <p:txBody>
          <a:bodyPr/>
          <a:lstStyle>
            <a:lvl1pPr>
              <a:defRPr/>
            </a:lvl1pPr>
          </a:lstStyle>
          <a:p>
            <a:pPr>
              <a:defRPr/>
            </a:pPr>
            <a:fld id="{A866AFBD-5E63-4E42-91AD-8411296B7A08}" type="datetime1">
              <a:rPr lang="tr-TR"/>
              <a:pPr>
                <a:defRPr/>
              </a:pPr>
              <a:t>03.11.2015</a:t>
            </a:fld>
            <a:endParaRPr lang="tr-T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tr-TR"/>
              <a:t>sorgunram.meb.k12.tr</a:t>
            </a:r>
          </a:p>
        </p:txBody>
      </p:sp>
      <p:sp>
        <p:nvSpPr>
          <p:cNvPr id="6" name="Slide Number Placeholder 5"/>
          <p:cNvSpPr>
            <a:spLocks noGrp="1"/>
          </p:cNvSpPr>
          <p:nvPr>
            <p:ph type="sldNum" sz="quarter" idx="16"/>
          </p:nvPr>
        </p:nvSpPr>
        <p:spPr/>
        <p:txBody>
          <a:bodyPr/>
          <a:lstStyle>
            <a:lvl1pPr>
              <a:defRPr/>
            </a:lvl1pPr>
          </a:lstStyle>
          <a:p>
            <a:pPr>
              <a:defRPr/>
            </a:pPr>
            <a:fld id="{D3AED90F-42BC-4A92-A56D-1C9EF099BA67}" type="slidenum">
              <a:rPr lang="tr-TR"/>
              <a:pPr>
                <a:defRPr/>
              </a:pPr>
              <a:t>‹#›</a:t>
            </a:fld>
            <a:endParaRPr lang="tr-TR"/>
          </a:p>
        </p:txBody>
      </p:sp>
      <p:sp>
        <p:nvSpPr>
          <p:cNvPr id="7" name="Date Placeholder 3"/>
          <p:cNvSpPr>
            <a:spLocks noGrp="1"/>
          </p:cNvSpPr>
          <p:nvPr>
            <p:ph type="dt" sz="half" idx="17"/>
          </p:nvPr>
        </p:nvSpPr>
        <p:spPr/>
        <p:txBody>
          <a:bodyPr/>
          <a:lstStyle>
            <a:lvl1pPr>
              <a:defRPr/>
            </a:lvl1pPr>
          </a:lstStyle>
          <a:p>
            <a:pPr>
              <a:defRPr/>
            </a:pPr>
            <a:fld id="{32B9DE90-239C-4CC2-9445-22C2D5CA3E17}" type="datetime1">
              <a:rPr lang="tr-TR"/>
              <a:pPr>
                <a:defRPr/>
              </a:pPr>
              <a:t>03.11.2015</a:t>
            </a:fld>
            <a:endParaRPr lang="tr-T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Footer Placeholder 4"/>
          <p:cNvSpPr>
            <a:spLocks noGrp="1"/>
          </p:cNvSpPr>
          <p:nvPr>
            <p:ph type="ftr" sz="quarter" idx="15"/>
          </p:nvPr>
        </p:nvSpPr>
        <p:spPr/>
        <p:txBody>
          <a:bodyPr/>
          <a:lstStyle>
            <a:lvl1pPr>
              <a:defRPr/>
            </a:lvl1pPr>
          </a:lstStyle>
          <a:p>
            <a:pPr>
              <a:defRPr/>
            </a:pPr>
            <a:r>
              <a:rPr lang="tr-TR"/>
              <a:t>sorgunram.meb.k12.tr</a:t>
            </a:r>
          </a:p>
        </p:txBody>
      </p:sp>
      <p:sp>
        <p:nvSpPr>
          <p:cNvPr id="8" name="Slide Number Placeholder 5"/>
          <p:cNvSpPr>
            <a:spLocks noGrp="1"/>
          </p:cNvSpPr>
          <p:nvPr>
            <p:ph type="sldNum" sz="quarter" idx="16"/>
          </p:nvPr>
        </p:nvSpPr>
        <p:spPr/>
        <p:txBody>
          <a:bodyPr/>
          <a:lstStyle>
            <a:lvl1pPr>
              <a:defRPr/>
            </a:lvl1pPr>
          </a:lstStyle>
          <a:p>
            <a:pPr>
              <a:defRPr/>
            </a:pPr>
            <a:fld id="{411698E5-7F73-4180-8359-5CE0B2BA0F76}" type="slidenum">
              <a:rPr lang="tr-TR"/>
              <a:pPr>
                <a:defRPr/>
              </a:pPr>
              <a:t>‹#›</a:t>
            </a:fld>
            <a:endParaRPr lang="tr-TR"/>
          </a:p>
        </p:txBody>
      </p:sp>
      <p:sp>
        <p:nvSpPr>
          <p:cNvPr id="9" name="Date Placeholder 3"/>
          <p:cNvSpPr>
            <a:spLocks noGrp="1"/>
          </p:cNvSpPr>
          <p:nvPr>
            <p:ph type="dt" sz="half" idx="17"/>
          </p:nvPr>
        </p:nvSpPr>
        <p:spPr/>
        <p:txBody>
          <a:bodyPr/>
          <a:lstStyle>
            <a:lvl1pPr>
              <a:defRPr/>
            </a:lvl1pPr>
          </a:lstStyle>
          <a:p>
            <a:pPr>
              <a:defRPr/>
            </a:pPr>
            <a:fld id="{14FA0598-BC99-416A-B1C7-A535E06C0A3A}" type="datetime1">
              <a:rPr lang="tr-TR"/>
              <a:pPr>
                <a:defRPr/>
              </a:pPr>
              <a:t>03.11.2015</a:t>
            </a:fld>
            <a:endParaRPr lang="tr-T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tr-TR"/>
              <a:t>sorgunram.meb.k12.tr</a:t>
            </a:r>
          </a:p>
        </p:txBody>
      </p:sp>
      <p:sp>
        <p:nvSpPr>
          <p:cNvPr id="4" name="Slide Number Placeholder 5"/>
          <p:cNvSpPr>
            <a:spLocks noGrp="1"/>
          </p:cNvSpPr>
          <p:nvPr>
            <p:ph type="sldNum" sz="quarter" idx="11"/>
          </p:nvPr>
        </p:nvSpPr>
        <p:spPr/>
        <p:txBody>
          <a:bodyPr/>
          <a:lstStyle>
            <a:lvl1pPr>
              <a:defRPr/>
            </a:lvl1pPr>
          </a:lstStyle>
          <a:p>
            <a:pPr>
              <a:defRPr/>
            </a:pPr>
            <a:fld id="{68C68BBA-F6E9-46D1-B7A8-59484E13495E}" type="slidenum">
              <a:rPr lang="tr-TR"/>
              <a:pPr>
                <a:defRPr/>
              </a:pPr>
              <a:t>‹#›</a:t>
            </a:fld>
            <a:endParaRPr lang="tr-TR"/>
          </a:p>
        </p:txBody>
      </p:sp>
      <p:sp>
        <p:nvSpPr>
          <p:cNvPr id="5" name="Date Placeholder 3"/>
          <p:cNvSpPr>
            <a:spLocks noGrp="1"/>
          </p:cNvSpPr>
          <p:nvPr>
            <p:ph type="dt" sz="half" idx="12"/>
          </p:nvPr>
        </p:nvSpPr>
        <p:spPr/>
        <p:txBody>
          <a:bodyPr/>
          <a:lstStyle>
            <a:lvl1pPr>
              <a:defRPr/>
            </a:lvl1pPr>
          </a:lstStyle>
          <a:p>
            <a:pPr>
              <a:defRPr/>
            </a:pPr>
            <a:fld id="{BA4EE7C3-884A-4978-A6DC-92EE46175563}" type="datetime1">
              <a:rPr lang="tr-TR"/>
              <a:pPr>
                <a:defRPr/>
              </a:pPr>
              <a:t>03.11.2015</a:t>
            </a:fld>
            <a:endParaRPr lang="tr-T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tr-TR"/>
              <a:t>sorgunram.meb.k12.tr</a:t>
            </a:r>
          </a:p>
        </p:txBody>
      </p:sp>
      <p:sp>
        <p:nvSpPr>
          <p:cNvPr id="3" name="Slide Number Placeholder 5"/>
          <p:cNvSpPr>
            <a:spLocks noGrp="1"/>
          </p:cNvSpPr>
          <p:nvPr>
            <p:ph type="sldNum" sz="quarter" idx="11"/>
          </p:nvPr>
        </p:nvSpPr>
        <p:spPr/>
        <p:txBody>
          <a:bodyPr/>
          <a:lstStyle>
            <a:lvl1pPr>
              <a:defRPr/>
            </a:lvl1pPr>
          </a:lstStyle>
          <a:p>
            <a:pPr>
              <a:defRPr/>
            </a:pPr>
            <a:fld id="{56737B9D-73AC-4FBD-8FBA-8E8D02FD23D5}" type="slidenum">
              <a:rPr lang="tr-TR"/>
              <a:pPr>
                <a:defRPr/>
              </a:pPr>
              <a:t>‹#›</a:t>
            </a:fld>
            <a:endParaRPr lang="tr-TR"/>
          </a:p>
        </p:txBody>
      </p:sp>
      <p:sp>
        <p:nvSpPr>
          <p:cNvPr id="4" name="Date Placeholder 3"/>
          <p:cNvSpPr>
            <a:spLocks noGrp="1"/>
          </p:cNvSpPr>
          <p:nvPr>
            <p:ph type="dt" sz="half" idx="12"/>
          </p:nvPr>
        </p:nvSpPr>
        <p:spPr/>
        <p:txBody>
          <a:bodyPr/>
          <a:lstStyle>
            <a:lvl1pPr>
              <a:defRPr/>
            </a:lvl1pPr>
          </a:lstStyle>
          <a:p>
            <a:pPr>
              <a:defRPr/>
            </a:pPr>
            <a:fld id="{384D896D-299D-46C0-B6A1-CC73277BA51C}" type="datetime1">
              <a:rPr lang="tr-TR"/>
              <a:pPr>
                <a:defRPr/>
              </a:pPr>
              <a:t>03.11.2015</a:t>
            </a:fld>
            <a:endParaRPr lang="tr-T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Footer Placeholder 4"/>
          <p:cNvSpPr>
            <a:spLocks noGrp="1"/>
          </p:cNvSpPr>
          <p:nvPr>
            <p:ph type="ftr" sz="quarter" idx="14"/>
          </p:nvPr>
        </p:nvSpPr>
        <p:spPr/>
        <p:txBody>
          <a:bodyPr/>
          <a:lstStyle>
            <a:lvl1pPr>
              <a:defRPr/>
            </a:lvl1pPr>
          </a:lstStyle>
          <a:p>
            <a:pPr>
              <a:defRPr/>
            </a:pPr>
            <a:r>
              <a:rPr lang="tr-TR"/>
              <a:t>sorgunram.meb.k12.tr</a:t>
            </a:r>
          </a:p>
        </p:txBody>
      </p:sp>
      <p:sp>
        <p:nvSpPr>
          <p:cNvPr id="6" name="Slide Number Placeholder 5"/>
          <p:cNvSpPr>
            <a:spLocks noGrp="1"/>
          </p:cNvSpPr>
          <p:nvPr>
            <p:ph type="sldNum" sz="quarter" idx="15"/>
          </p:nvPr>
        </p:nvSpPr>
        <p:spPr/>
        <p:txBody>
          <a:bodyPr/>
          <a:lstStyle>
            <a:lvl1pPr>
              <a:defRPr/>
            </a:lvl1pPr>
          </a:lstStyle>
          <a:p>
            <a:pPr>
              <a:defRPr/>
            </a:pPr>
            <a:fld id="{BA102536-5467-420E-AB18-9A4CEB4D530F}" type="slidenum">
              <a:rPr lang="tr-TR"/>
              <a:pPr>
                <a:defRPr/>
              </a:pPr>
              <a:t>‹#›</a:t>
            </a:fld>
            <a:endParaRPr lang="tr-TR"/>
          </a:p>
        </p:txBody>
      </p:sp>
      <p:sp>
        <p:nvSpPr>
          <p:cNvPr id="7" name="Date Placeholder 3"/>
          <p:cNvSpPr>
            <a:spLocks noGrp="1"/>
          </p:cNvSpPr>
          <p:nvPr>
            <p:ph type="dt" sz="half" idx="16"/>
          </p:nvPr>
        </p:nvSpPr>
        <p:spPr/>
        <p:txBody>
          <a:bodyPr/>
          <a:lstStyle>
            <a:lvl1pPr>
              <a:defRPr/>
            </a:lvl1pPr>
          </a:lstStyle>
          <a:p>
            <a:pPr>
              <a:defRPr/>
            </a:pPr>
            <a:fld id="{D1686E7E-3ED3-43CD-A241-16FDEBB385AB}" type="datetime1">
              <a:rPr lang="tr-TR"/>
              <a:pPr>
                <a:defRPr/>
              </a:pPr>
              <a:t>03.11.2015</a:t>
            </a:fld>
            <a:endParaRPr lang="tr-T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Footer Placeholder 4"/>
          <p:cNvSpPr>
            <a:spLocks noGrp="1"/>
          </p:cNvSpPr>
          <p:nvPr>
            <p:ph type="ftr" sz="quarter" idx="10"/>
          </p:nvPr>
        </p:nvSpPr>
        <p:spPr/>
        <p:txBody>
          <a:bodyPr/>
          <a:lstStyle>
            <a:lvl1pPr>
              <a:defRPr/>
            </a:lvl1pPr>
          </a:lstStyle>
          <a:p>
            <a:pPr>
              <a:defRPr/>
            </a:pPr>
            <a:r>
              <a:rPr lang="tr-TR"/>
              <a:t>sorgunram.meb.k12.tr</a:t>
            </a:r>
          </a:p>
        </p:txBody>
      </p:sp>
      <p:sp>
        <p:nvSpPr>
          <p:cNvPr id="6" name="Slide Number Placeholder 5"/>
          <p:cNvSpPr>
            <a:spLocks noGrp="1"/>
          </p:cNvSpPr>
          <p:nvPr>
            <p:ph type="sldNum" sz="quarter" idx="11"/>
          </p:nvPr>
        </p:nvSpPr>
        <p:spPr/>
        <p:txBody>
          <a:bodyPr/>
          <a:lstStyle>
            <a:lvl1pPr>
              <a:defRPr/>
            </a:lvl1pPr>
          </a:lstStyle>
          <a:p>
            <a:pPr>
              <a:defRPr/>
            </a:pPr>
            <a:fld id="{5C82FE98-0856-4B55-8560-0C1E37210D2A}" type="slidenum">
              <a:rPr lang="tr-TR"/>
              <a:pPr>
                <a:defRPr/>
              </a:pPr>
              <a:t>‹#›</a:t>
            </a:fld>
            <a:endParaRPr lang="tr-TR"/>
          </a:p>
        </p:txBody>
      </p:sp>
      <p:sp>
        <p:nvSpPr>
          <p:cNvPr id="7" name="Date Placeholder 3"/>
          <p:cNvSpPr>
            <a:spLocks noGrp="1"/>
          </p:cNvSpPr>
          <p:nvPr>
            <p:ph type="dt" sz="half" idx="12"/>
          </p:nvPr>
        </p:nvSpPr>
        <p:spPr/>
        <p:txBody>
          <a:bodyPr/>
          <a:lstStyle>
            <a:lvl1pPr>
              <a:defRPr/>
            </a:lvl1pPr>
          </a:lstStyle>
          <a:p>
            <a:pPr>
              <a:defRPr/>
            </a:pPr>
            <a:fld id="{AAAA5D09-DAAA-48F5-B6ED-24950D210670}" type="datetime1">
              <a:rPr lang="tr-TR"/>
              <a:pPr>
                <a:defRPr/>
              </a:pPr>
              <a:t>03.11.2015</a:t>
            </a:fld>
            <a:endParaRPr lang="tr-T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a:defRPr sz="1200" smtClean="0">
                <a:solidFill>
                  <a:schemeClr val="tx1">
                    <a:lumMod val="60000"/>
                    <a:lumOff val="40000"/>
                  </a:schemeClr>
                </a:solidFill>
              </a:defRPr>
            </a:lvl1pPr>
          </a:lstStyle>
          <a:p>
            <a:pPr>
              <a:defRPr/>
            </a:pPr>
            <a:r>
              <a:rPr lang="tr-TR"/>
              <a:t>sorgunram.meb.k12.tr</a:t>
            </a: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smtClean="0">
                <a:solidFill>
                  <a:schemeClr val="tx2">
                    <a:lumMod val="60000"/>
                    <a:lumOff val="40000"/>
                  </a:schemeClr>
                </a:solidFill>
              </a:defRPr>
            </a:lvl1pPr>
          </a:lstStyle>
          <a:p>
            <a:pPr>
              <a:defRPr/>
            </a:pPr>
            <a:fld id="{DB51BED7-6F04-47E5-82D2-DCEE1BAA4865}" type="slidenum">
              <a:rPr lang="tr-TR"/>
              <a:pPr>
                <a:defRPr/>
              </a:pPr>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a:defRPr/>
            </a:pPr>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a:defRPr sz="1200" smtClean="0">
                <a:solidFill>
                  <a:srgbClr val="FFFFFF"/>
                </a:solidFill>
              </a:defRPr>
            </a:lvl1pPr>
          </a:lstStyle>
          <a:p>
            <a:pPr>
              <a:defRPr/>
            </a:pPr>
            <a:fld id="{A78F385A-AB8C-48FA-98E9-1B8B8947C9FC}" type="datetime1">
              <a:rPr lang="tr-TR"/>
              <a:pPr>
                <a:defRPr/>
              </a:pPr>
              <a:t>03.11.2015</a:t>
            </a:fld>
            <a:endParaRPr lang="tr-TR"/>
          </a:p>
        </p:txBody>
      </p:sp>
    </p:spTree>
  </p:cSld>
  <p:clrMap bg1="lt1" tx1="dk1" bg2="lt2" tx2="dk2" accent1="accent1" accent2="accent2" accent3="accent3" accent4="accent4" accent5="accent5" accent6="accent6" hlink="hlink" folHlink="folHlink"/>
  <p:sldLayoutIdLst>
    <p:sldLayoutId id="2147483748"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 id="2147483747" r:id="rId13"/>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dt="0"/>
  <p:txStyles>
    <p:titleStyle>
      <a:lvl1pPr algn="l" rtl="0" fontAlgn="base">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fontAlgn="base">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fontAlgn="base">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3%20idiots%20T&#252;rk&#231;e%20altyaz&#305;l&#305;%20-%20makina%20nedir.mp4"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116632"/>
            <a:ext cx="7235981" cy="5133316"/>
          </a:xfrm>
        </p:spPr>
        <p:txBody>
          <a:bodyPr/>
          <a:lstStyle/>
          <a:p>
            <a:pPr fontAlgn="auto">
              <a:spcAft>
                <a:spcPts val="0"/>
              </a:spcAft>
              <a:defRPr/>
            </a:pPr>
            <a:r>
              <a:rPr lang="tr-TR" sz="8800" dirty="0" smtClean="0"/>
              <a:t>BİLİM Sanat Merkezine Öğrenci Seçimi</a:t>
            </a:r>
            <a:endParaRPr lang="tr-TR" sz="8800" dirty="0"/>
          </a:p>
        </p:txBody>
      </p:sp>
      <p:sp>
        <p:nvSpPr>
          <p:cNvPr id="3" name="Alt Başlık 2"/>
          <p:cNvSpPr>
            <a:spLocks noGrp="1"/>
          </p:cNvSpPr>
          <p:nvPr>
            <p:ph type="subTitle" idx="1"/>
          </p:nvPr>
        </p:nvSpPr>
        <p:spPr/>
        <p:txBody>
          <a:bodyPr rtlCol="0"/>
          <a:lstStyle/>
          <a:p>
            <a:pPr fontAlgn="auto">
              <a:spcAft>
                <a:spcPts val="0"/>
              </a:spcAft>
              <a:buFont typeface="Arial" pitchFamily="34" charset="0"/>
              <a:buNone/>
              <a:defRPr/>
            </a:pPr>
            <a:r>
              <a:rPr lang="tr-TR" dirty="0" smtClean="0"/>
              <a:t>Şırnak </a:t>
            </a:r>
            <a:r>
              <a:rPr lang="tr-TR" dirty="0" smtClean="0"/>
              <a:t> Rehberlik ve Araştırma Merkezi</a:t>
            </a:r>
            <a:endParaRPr lang="tr-TR" dirty="0"/>
          </a:p>
        </p:txBody>
      </p:sp>
      <p:sp>
        <p:nvSpPr>
          <p:cNvPr id="4" name="Altbilgi Yer Tutucusu 3"/>
          <p:cNvSpPr>
            <a:spLocks noGrp="1"/>
          </p:cNvSpPr>
          <p:nvPr>
            <p:ph type="ftr" sz="quarter" idx="11"/>
          </p:nvPr>
        </p:nvSpPr>
        <p:spPr/>
        <p:txBody>
          <a:bodyPr/>
          <a:lstStyle/>
          <a:p>
            <a:pPr>
              <a:defRPr/>
            </a:pP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22406"/>
            <a:ext cx="8496944" cy="830997"/>
          </a:xfrm>
          <a:prstGeom prst="rect">
            <a:avLst/>
          </a:prstGeom>
        </p:spPr>
        <p:txBody>
          <a:bodyPr wrap="square">
            <a:spAutoFit/>
          </a:bodyPr>
          <a:lstStyle/>
          <a:p>
            <a:r>
              <a:rPr lang="tr-TR" sz="2400" b="1" dirty="0">
                <a:solidFill>
                  <a:schemeClr val="accent3"/>
                </a:solidFill>
              </a:rPr>
              <a:t>2016 BİLİM VE SANAT MERKEZLERİ ÖĞRENCİ SEÇİM TAKVİMİ </a:t>
            </a:r>
            <a:r>
              <a:rPr lang="tr-TR" sz="2400" b="1" dirty="0" smtClean="0">
                <a:solidFill>
                  <a:schemeClr val="accent3"/>
                </a:solidFill>
              </a:rPr>
              <a:t>(</a:t>
            </a:r>
            <a:r>
              <a:rPr lang="tr-TR" sz="2400" b="1" dirty="0">
                <a:solidFill>
                  <a:schemeClr val="accent3"/>
                </a:solidFill>
              </a:rPr>
              <a:t>3. VE 4. SINIFLAR) </a:t>
            </a:r>
          </a:p>
        </p:txBody>
      </p:sp>
      <p:sp>
        <p:nvSpPr>
          <p:cNvPr id="6" name="Dikdörtgen 5"/>
          <p:cNvSpPr/>
          <p:nvPr/>
        </p:nvSpPr>
        <p:spPr>
          <a:xfrm>
            <a:off x="490340" y="848550"/>
            <a:ext cx="8496944" cy="1569660"/>
          </a:xfrm>
          <a:prstGeom prst="rect">
            <a:avLst/>
          </a:prstGeom>
        </p:spPr>
        <p:txBody>
          <a:bodyPr wrap="square">
            <a:spAutoFit/>
          </a:bodyPr>
          <a:lstStyle/>
          <a:p>
            <a:pPr marL="342900" indent="-342900" algn="just">
              <a:buFont typeface="Wingdings" panose="05000000000000000000" pitchFamily="2" charset="2"/>
              <a:buChar char="Ø"/>
            </a:pPr>
            <a:r>
              <a:rPr lang="tr-TR" sz="2400" b="1" dirty="0"/>
              <a:t>09.11.2015 </a:t>
            </a:r>
            <a:r>
              <a:rPr lang="tr-TR" sz="2400" dirty="0" smtClean="0"/>
              <a:t>- </a:t>
            </a:r>
            <a:r>
              <a:rPr lang="tr-TR" sz="2400" b="1" dirty="0" smtClean="0"/>
              <a:t>27.11.2015 </a:t>
            </a:r>
            <a:r>
              <a:rPr lang="tr-TR" sz="2400" dirty="0" smtClean="0">
                <a:solidFill>
                  <a:schemeClr val="accent1">
                    <a:lumMod val="75000"/>
                  </a:schemeClr>
                </a:solidFill>
              </a:rPr>
              <a:t>Tarihleri arası Aday </a:t>
            </a:r>
            <a:r>
              <a:rPr lang="tr-TR" sz="2400" dirty="0">
                <a:solidFill>
                  <a:schemeClr val="accent1">
                    <a:lumMod val="75000"/>
                  </a:schemeClr>
                </a:solidFill>
              </a:rPr>
              <a:t>gösterilen öğrencilerin sınav giriş ücretlerinin veliler tarafından banka </a:t>
            </a:r>
            <a:r>
              <a:rPr lang="tr-TR" sz="2400" dirty="0" smtClean="0">
                <a:solidFill>
                  <a:schemeClr val="accent1">
                    <a:lumMod val="75000"/>
                  </a:schemeClr>
                </a:solidFill>
              </a:rPr>
              <a:t>hesabına(Halk, Ziraat, Vakıf) </a:t>
            </a:r>
            <a:r>
              <a:rPr lang="tr-TR" sz="2400" dirty="0">
                <a:solidFill>
                  <a:schemeClr val="accent1">
                    <a:lumMod val="75000"/>
                  </a:schemeClr>
                </a:solidFill>
              </a:rPr>
              <a:t>yatırılması ve gözlem formlarının e-okul sisteminden doldurulması </a:t>
            </a:r>
            <a:r>
              <a:rPr lang="tr-TR" dirty="0">
                <a:solidFill>
                  <a:schemeClr val="accent1">
                    <a:lumMod val="75000"/>
                  </a:schemeClr>
                </a:solidFill>
              </a:rPr>
              <a:t>	</a:t>
            </a:r>
          </a:p>
        </p:txBody>
      </p:sp>
      <p:sp>
        <p:nvSpPr>
          <p:cNvPr id="7" name="Dikdörtgen 6"/>
          <p:cNvSpPr/>
          <p:nvPr/>
        </p:nvSpPr>
        <p:spPr>
          <a:xfrm>
            <a:off x="450628" y="2418210"/>
            <a:ext cx="8640960"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a:t>06.01.2016 </a:t>
            </a:r>
            <a:r>
              <a:rPr lang="tr-TR" sz="2400" dirty="0" smtClean="0">
                <a:solidFill>
                  <a:schemeClr val="accent1">
                    <a:lumMod val="75000"/>
                  </a:schemeClr>
                </a:solidFill>
              </a:rPr>
              <a:t>Aday </a:t>
            </a:r>
            <a:r>
              <a:rPr lang="tr-TR" sz="2400" dirty="0">
                <a:solidFill>
                  <a:schemeClr val="accent1">
                    <a:lumMod val="75000"/>
                  </a:schemeClr>
                </a:solidFill>
              </a:rPr>
              <a:t>gösterilen ve gözlem formu doldurulan öğrencilerin http://www.meb.gov.tr internet adresinden yayımlanması </a:t>
            </a:r>
            <a:r>
              <a:rPr lang="tr-TR" dirty="0">
                <a:solidFill>
                  <a:schemeClr val="accent1">
                    <a:lumMod val="75000"/>
                  </a:schemeClr>
                </a:solidFill>
              </a:rPr>
              <a:t>	</a:t>
            </a:r>
          </a:p>
        </p:txBody>
      </p:sp>
      <p:sp>
        <p:nvSpPr>
          <p:cNvPr id="8" name="Dikdörtgen 7"/>
          <p:cNvSpPr/>
          <p:nvPr/>
        </p:nvSpPr>
        <p:spPr>
          <a:xfrm>
            <a:off x="463576" y="3618539"/>
            <a:ext cx="8496944"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a:t>26.01.2016 </a:t>
            </a:r>
            <a:r>
              <a:rPr lang="tr-TR" sz="2400" dirty="0" smtClean="0"/>
              <a:t>- </a:t>
            </a:r>
            <a:r>
              <a:rPr lang="tr-TR" sz="2400" b="1" dirty="0" smtClean="0"/>
              <a:t>12.02.2016 </a:t>
            </a:r>
            <a:r>
              <a:rPr lang="tr-TR" sz="2400" dirty="0" smtClean="0">
                <a:solidFill>
                  <a:schemeClr val="accent1">
                    <a:lumMod val="75000"/>
                  </a:schemeClr>
                </a:solidFill>
              </a:rPr>
              <a:t>Tarihleri arası Öğrencilerin </a:t>
            </a:r>
            <a:r>
              <a:rPr lang="tr-TR" sz="2400" dirty="0">
                <a:solidFill>
                  <a:schemeClr val="accent1">
                    <a:lumMod val="75000"/>
                  </a:schemeClr>
                </a:solidFill>
              </a:rPr>
              <a:t>sınav giriş belgelerini bağlı bulundukları okul müdürlüklerine onaylattırılması </a:t>
            </a:r>
            <a:r>
              <a:rPr lang="tr-TR" dirty="0">
                <a:solidFill>
                  <a:schemeClr val="accent1">
                    <a:lumMod val="75000"/>
                  </a:schemeClr>
                </a:solidFill>
              </a:rPr>
              <a:t>	</a:t>
            </a:r>
          </a:p>
        </p:txBody>
      </p:sp>
      <p:sp>
        <p:nvSpPr>
          <p:cNvPr id="9" name="Dikdörtgen 8"/>
          <p:cNvSpPr/>
          <p:nvPr/>
        </p:nvSpPr>
        <p:spPr>
          <a:xfrm>
            <a:off x="546052" y="4818868"/>
            <a:ext cx="8935864" cy="461665"/>
          </a:xfrm>
          <a:prstGeom prst="rect">
            <a:avLst/>
          </a:prstGeom>
        </p:spPr>
        <p:txBody>
          <a:bodyPr wrap="square">
            <a:spAutoFit/>
          </a:bodyPr>
          <a:lstStyle/>
          <a:p>
            <a:pPr marL="342900" indent="-342900">
              <a:buFont typeface="Wingdings" panose="05000000000000000000" pitchFamily="2" charset="2"/>
              <a:buChar char="Ø"/>
            </a:pPr>
            <a:r>
              <a:rPr lang="pt-BR" sz="2400" b="1" dirty="0" smtClean="0"/>
              <a:t>14.02.2016 Grup Tarama Sınavı ( Pazar Saat:10.00 ) </a:t>
            </a:r>
            <a:r>
              <a:rPr lang="pt-BR" dirty="0" smtClean="0"/>
              <a:t>	</a:t>
            </a:r>
            <a:endParaRPr lang="pt-BR" dirty="0"/>
          </a:p>
        </p:txBody>
      </p:sp>
      <p:sp>
        <p:nvSpPr>
          <p:cNvPr id="10" name="Dikdörtgen 9"/>
          <p:cNvSpPr/>
          <p:nvPr/>
        </p:nvSpPr>
        <p:spPr>
          <a:xfrm>
            <a:off x="522636" y="5373216"/>
            <a:ext cx="8437884"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a:t>10.08.2016 </a:t>
            </a:r>
            <a:r>
              <a:rPr lang="tr-TR" sz="2400" dirty="0" smtClean="0">
                <a:solidFill>
                  <a:schemeClr val="accent1">
                    <a:lumMod val="75000"/>
                  </a:schemeClr>
                </a:solidFill>
              </a:rPr>
              <a:t>Bireysel </a:t>
            </a:r>
            <a:r>
              <a:rPr lang="tr-TR" sz="2400" dirty="0">
                <a:solidFill>
                  <a:schemeClr val="accent1">
                    <a:lumMod val="75000"/>
                  </a:schemeClr>
                </a:solidFill>
              </a:rPr>
              <a:t>inceleme sonucu “Bilim ve Sanat Merkezleri” ne yerleşme hakkı kazanan öğrencilerin www.meb.gov.tr adresinden duyurulması </a:t>
            </a:r>
            <a:r>
              <a:rPr lang="tr-TR" dirty="0"/>
              <a:t>	</a:t>
            </a:r>
          </a:p>
        </p:txBody>
      </p:sp>
    </p:spTree>
    <p:extLst>
      <p:ext uri="{BB962C8B-B14F-4D97-AF65-F5344CB8AC3E}">
        <p14:creationId xmlns:p14="http://schemas.microsoft.com/office/powerpoint/2010/main" xmlns="" val="425773779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a:xfrm>
            <a:off x="1230028" y="6399148"/>
            <a:ext cx="7162800" cy="228600"/>
          </a:xfrm>
        </p:spPr>
        <p:txBody>
          <a:bodyPr/>
          <a:lstStyle/>
          <a:p>
            <a:pPr>
              <a:defRPr/>
            </a:pPr>
            <a:endParaRPr lang="tr-TR" dirty="0"/>
          </a:p>
        </p:txBody>
      </p:sp>
      <p:sp>
        <p:nvSpPr>
          <p:cNvPr id="5" name="Dikdörtgen 4"/>
          <p:cNvSpPr/>
          <p:nvPr/>
        </p:nvSpPr>
        <p:spPr>
          <a:xfrm>
            <a:off x="755576" y="188640"/>
            <a:ext cx="8496944" cy="830997"/>
          </a:xfrm>
          <a:prstGeom prst="rect">
            <a:avLst/>
          </a:prstGeom>
        </p:spPr>
        <p:txBody>
          <a:bodyPr wrap="square">
            <a:spAutoFit/>
          </a:bodyPr>
          <a:lstStyle/>
          <a:p>
            <a:r>
              <a:rPr lang="tr-TR" sz="2400" b="1" dirty="0">
                <a:solidFill>
                  <a:schemeClr val="accent3"/>
                </a:solidFill>
              </a:rPr>
              <a:t>2016 BİLİM VE SANAT MERKEZLERİ ÖĞRENCİ SEÇİM TAKVİMİ </a:t>
            </a:r>
            <a:r>
              <a:rPr lang="tr-TR" sz="2400" b="1" dirty="0" smtClean="0">
                <a:solidFill>
                  <a:schemeClr val="accent3"/>
                </a:solidFill>
              </a:rPr>
              <a:t>(</a:t>
            </a:r>
            <a:r>
              <a:rPr lang="tr-TR" sz="2400" b="1" dirty="0">
                <a:solidFill>
                  <a:schemeClr val="accent3"/>
                </a:solidFill>
              </a:rPr>
              <a:t>3. VE 4. SINIFLAR) </a:t>
            </a:r>
          </a:p>
        </p:txBody>
      </p:sp>
      <p:sp>
        <p:nvSpPr>
          <p:cNvPr id="6" name="Dikdörtgen 5"/>
          <p:cNvSpPr/>
          <p:nvPr/>
        </p:nvSpPr>
        <p:spPr>
          <a:xfrm>
            <a:off x="348928" y="1098913"/>
            <a:ext cx="8818984" cy="830997"/>
          </a:xfrm>
          <a:prstGeom prst="rect">
            <a:avLst/>
          </a:prstGeom>
        </p:spPr>
        <p:txBody>
          <a:bodyPr wrap="square">
            <a:spAutoFit/>
          </a:bodyPr>
          <a:lstStyle/>
          <a:p>
            <a:pPr marL="342900" indent="-342900" algn="just">
              <a:buFont typeface="Wingdings" panose="05000000000000000000" pitchFamily="2" charset="2"/>
              <a:buChar char="Ø"/>
            </a:pPr>
            <a:r>
              <a:rPr lang="tr-TR" sz="2400" b="1" dirty="0"/>
              <a:t>16.02.2016 </a:t>
            </a:r>
            <a:r>
              <a:rPr lang="tr-TR" sz="2400" dirty="0" smtClean="0">
                <a:solidFill>
                  <a:schemeClr val="accent1">
                    <a:lumMod val="75000"/>
                  </a:schemeClr>
                </a:solidFill>
              </a:rPr>
              <a:t>Grup </a:t>
            </a:r>
            <a:r>
              <a:rPr lang="tr-TR" sz="2400" dirty="0">
                <a:solidFill>
                  <a:schemeClr val="accent1">
                    <a:lumMod val="75000"/>
                  </a:schemeClr>
                </a:solidFill>
              </a:rPr>
              <a:t>tarama sınav soru ve cevap anahtarının http://www.meb.gov.tr internet adresinden yayımlanması </a:t>
            </a:r>
            <a:r>
              <a:rPr lang="tr-TR" dirty="0"/>
              <a:t>	</a:t>
            </a:r>
          </a:p>
        </p:txBody>
      </p:sp>
      <p:sp>
        <p:nvSpPr>
          <p:cNvPr id="7" name="Dikdörtgen 6"/>
          <p:cNvSpPr/>
          <p:nvPr/>
        </p:nvSpPr>
        <p:spPr>
          <a:xfrm>
            <a:off x="376536" y="1933381"/>
            <a:ext cx="8712968" cy="830997"/>
          </a:xfrm>
          <a:prstGeom prst="rect">
            <a:avLst/>
          </a:prstGeom>
        </p:spPr>
        <p:txBody>
          <a:bodyPr wrap="square">
            <a:spAutoFit/>
          </a:bodyPr>
          <a:lstStyle/>
          <a:p>
            <a:pPr marL="342900" indent="-342900" algn="just">
              <a:buFont typeface="Wingdings" panose="05000000000000000000" pitchFamily="2" charset="2"/>
              <a:buChar char="Ø"/>
            </a:pPr>
            <a:r>
              <a:rPr lang="tr-TR" sz="2400" b="1" dirty="0" smtClean="0"/>
              <a:t>09.03.2016 </a:t>
            </a:r>
            <a:r>
              <a:rPr lang="tr-TR" sz="2400" dirty="0" smtClean="0">
                <a:solidFill>
                  <a:schemeClr val="accent1">
                    <a:lumMod val="75000"/>
                  </a:schemeClr>
                </a:solidFill>
              </a:rPr>
              <a:t>Grup </a:t>
            </a:r>
            <a:r>
              <a:rPr lang="tr-TR" sz="2400" dirty="0">
                <a:solidFill>
                  <a:schemeClr val="accent1">
                    <a:lumMod val="75000"/>
                  </a:schemeClr>
                </a:solidFill>
              </a:rPr>
              <a:t>tarama sınav sonuçlarının http://www.meb.gov.tr adresinden yayımlanması </a:t>
            </a:r>
            <a:r>
              <a:rPr lang="tr-TR" dirty="0"/>
              <a:t>	</a:t>
            </a:r>
          </a:p>
        </p:txBody>
      </p:sp>
      <p:sp>
        <p:nvSpPr>
          <p:cNvPr id="8" name="Dikdörtgen 7"/>
          <p:cNvSpPr/>
          <p:nvPr/>
        </p:nvSpPr>
        <p:spPr>
          <a:xfrm>
            <a:off x="376536" y="2798162"/>
            <a:ext cx="8712968" cy="1569660"/>
          </a:xfrm>
          <a:prstGeom prst="rect">
            <a:avLst/>
          </a:prstGeom>
        </p:spPr>
        <p:txBody>
          <a:bodyPr wrap="square">
            <a:spAutoFit/>
          </a:bodyPr>
          <a:lstStyle/>
          <a:p>
            <a:pPr marL="342900" indent="-342900" algn="just">
              <a:buFont typeface="Wingdings" panose="05000000000000000000" pitchFamily="2" charset="2"/>
              <a:buChar char="Ø"/>
            </a:pPr>
            <a:r>
              <a:rPr lang="tr-TR" sz="2400" b="1" dirty="0"/>
              <a:t>21.03.2016 </a:t>
            </a:r>
            <a:r>
              <a:rPr lang="tr-TR" sz="2400" dirty="0" smtClean="0"/>
              <a:t>- </a:t>
            </a:r>
            <a:r>
              <a:rPr lang="tr-TR" sz="2400" b="1" dirty="0" smtClean="0"/>
              <a:t>30.03.2016 </a:t>
            </a:r>
            <a:r>
              <a:rPr lang="tr-TR" sz="2400" dirty="0"/>
              <a:t>	</a:t>
            </a:r>
            <a:r>
              <a:rPr lang="tr-TR" sz="2400" dirty="0" smtClean="0">
                <a:solidFill>
                  <a:schemeClr val="accent1">
                    <a:lumMod val="75000"/>
                  </a:schemeClr>
                </a:solidFill>
              </a:rPr>
              <a:t>Tarihleri arası Bireysel </a:t>
            </a:r>
            <a:r>
              <a:rPr lang="tr-TR" sz="2400" dirty="0">
                <a:solidFill>
                  <a:schemeClr val="accent1">
                    <a:lumMod val="75000"/>
                  </a:schemeClr>
                </a:solidFill>
              </a:rPr>
              <a:t>değerlendirme için hak kazanan öğrencilerin randevularının </a:t>
            </a:r>
            <a:r>
              <a:rPr lang="tr-TR" sz="2400" b="1" i="1" dirty="0">
                <a:solidFill>
                  <a:schemeClr val="accent1">
                    <a:lumMod val="75000"/>
                  </a:schemeClr>
                </a:solidFill>
              </a:rPr>
              <a:t>İl Tanılama Komisyonu </a:t>
            </a:r>
            <a:r>
              <a:rPr lang="tr-TR" sz="2400" dirty="0">
                <a:solidFill>
                  <a:schemeClr val="accent1">
                    <a:lumMod val="75000"/>
                  </a:schemeClr>
                </a:solidFill>
              </a:rPr>
              <a:t>tarafından düzenlenmesi ve velilere duyurulması </a:t>
            </a:r>
            <a:r>
              <a:rPr lang="tr-TR" dirty="0">
                <a:solidFill>
                  <a:schemeClr val="accent1">
                    <a:lumMod val="75000"/>
                  </a:schemeClr>
                </a:solidFill>
              </a:rPr>
              <a:t>	</a:t>
            </a:r>
          </a:p>
        </p:txBody>
      </p:sp>
      <p:sp>
        <p:nvSpPr>
          <p:cNvPr id="9" name="Dikdörtgen 8"/>
          <p:cNvSpPr/>
          <p:nvPr/>
        </p:nvSpPr>
        <p:spPr>
          <a:xfrm>
            <a:off x="454944" y="4367822"/>
            <a:ext cx="8712968" cy="830997"/>
          </a:xfrm>
          <a:prstGeom prst="rect">
            <a:avLst/>
          </a:prstGeom>
        </p:spPr>
        <p:txBody>
          <a:bodyPr wrap="square">
            <a:spAutoFit/>
          </a:bodyPr>
          <a:lstStyle/>
          <a:p>
            <a:pPr marL="342900" indent="-342900">
              <a:buFont typeface="Wingdings" panose="05000000000000000000" pitchFamily="2" charset="2"/>
              <a:buChar char="Ø"/>
            </a:pPr>
            <a:r>
              <a:rPr lang="tr-TR" sz="2400" b="1" dirty="0"/>
              <a:t>04.04.2016 </a:t>
            </a:r>
            <a:r>
              <a:rPr lang="tr-TR" sz="2400" dirty="0"/>
              <a:t>-</a:t>
            </a:r>
            <a:r>
              <a:rPr lang="tr-TR" sz="2400" b="1" dirty="0" smtClean="0"/>
              <a:t>24.06.2016 </a:t>
            </a:r>
            <a:r>
              <a:rPr lang="tr-TR" sz="2400" dirty="0" smtClean="0">
                <a:solidFill>
                  <a:schemeClr val="accent1">
                    <a:lumMod val="75000"/>
                  </a:schemeClr>
                </a:solidFill>
              </a:rPr>
              <a:t>Bireysel değerlendirmelerin yapılması </a:t>
            </a:r>
            <a:r>
              <a:rPr lang="tr-TR" sz="2400" dirty="0">
                <a:solidFill>
                  <a:schemeClr val="accent1">
                    <a:lumMod val="75000"/>
                  </a:schemeClr>
                </a:solidFill>
              </a:rPr>
              <a:t>	</a:t>
            </a:r>
          </a:p>
        </p:txBody>
      </p:sp>
      <p:sp>
        <p:nvSpPr>
          <p:cNvPr id="10" name="Dikdörtgen 9"/>
          <p:cNvSpPr/>
          <p:nvPr/>
        </p:nvSpPr>
        <p:spPr>
          <a:xfrm>
            <a:off x="438424" y="5198819"/>
            <a:ext cx="8280920"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a:t>10.08.2016 </a:t>
            </a:r>
            <a:r>
              <a:rPr lang="tr-TR" sz="2400" dirty="0" smtClean="0">
                <a:solidFill>
                  <a:schemeClr val="accent1">
                    <a:lumMod val="75000"/>
                  </a:schemeClr>
                </a:solidFill>
              </a:rPr>
              <a:t>Bireysel </a:t>
            </a:r>
            <a:r>
              <a:rPr lang="tr-TR" sz="2400" dirty="0">
                <a:solidFill>
                  <a:schemeClr val="accent1">
                    <a:lumMod val="75000"/>
                  </a:schemeClr>
                </a:solidFill>
              </a:rPr>
              <a:t>inceleme sonucu “Bilim ve Sanat Merkezleri” ne yerleşme hakkı kazanan öğrencilerin www.meb.gov.tr adresinden duyurulması </a:t>
            </a:r>
            <a:r>
              <a:rPr lang="tr-TR" sz="2400" dirty="0"/>
              <a:t>	</a:t>
            </a:r>
          </a:p>
        </p:txBody>
      </p:sp>
    </p:spTree>
    <p:extLst>
      <p:ext uri="{BB962C8B-B14F-4D97-AF65-F5344CB8AC3E}">
        <p14:creationId xmlns:p14="http://schemas.microsoft.com/office/powerpoint/2010/main" xmlns="" val="377702621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397744" y="188640"/>
            <a:ext cx="7992888" cy="523220"/>
          </a:xfrm>
          <a:prstGeom prst="rect">
            <a:avLst/>
          </a:prstGeom>
        </p:spPr>
        <p:txBody>
          <a:bodyPr wrap="square">
            <a:spAutoFit/>
          </a:bodyPr>
          <a:lstStyle/>
          <a:p>
            <a:r>
              <a:rPr lang="tr-TR" sz="2800" b="1" dirty="0" smtClean="0"/>
              <a:t> </a:t>
            </a:r>
            <a:r>
              <a:rPr lang="tr-TR" sz="2400" b="1" dirty="0" smtClean="0">
                <a:solidFill>
                  <a:schemeClr val="accent3"/>
                </a:solidFill>
              </a:rPr>
              <a:t>BİLİM </a:t>
            </a:r>
            <a:r>
              <a:rPr lang="tr-TR" sz="2400" b="1" dirty="0">
                <a:solidFill>
                  <a:schemeClr val="accent3"/>
                </a:solidFill>
              </a:rPr>
              <a:t>VE SANAT MERKEZLERİNE ADAY GÖSTERME </a:t>
            </a:r>
            <a:endParaRPr lang="tr-TR" sz="2400" dirty="0">
              <a:solidFill>
                <a:schemeClr val="accent3"/>
              </a:solidFill>
            </a:endParaRPr>
          </a:p>
        </p:txBody>
      </p:sp>
      <p:sp>
        <p:nvSpPr>
          <p:cNvPr id="6" name="Dikdörtgen 5"/>
          <p:cNvSpPr/>
          <p:nvPr/>
        </p:nvSpPr>
        <p:spPr>
          <a:xfrm>
            <a:off x="395536" y="808559"/>
            <a:ext cx="8424936" cy="2308324"/>
          </a:xfrm>
          <a:prstGeom prst="rect">
            <a:avLst/>
          </a:prstGeom>
        </p:spPr>
        <p:txBody>
          <a:bodyPr wrap="square">
            <a:spAutoFit/>
          </a:bodyPr>
          <a:lstStyle/>
          <a:p>
            <a:pPr algn="just"/>
            <a:r>
              <a:rPr lang="tr-TR" sz="2400" dirty="0">
                <a:solidFill>
                  <a:schemeClr val="accent1">
                    <a:lumMod val="75000"/>
                  </a:schemeClr>
                </a:solidFill>
              </a:rPr>
              <a:t>2015-2016 eğitim öğretim yılında ilkokul 1. 2. 3. ve 4. sınıfa devam edip resim, müzik ve genel zihinsel yetenek alanlarında akranlarından ileri düzeyde farklılık gösterdiği düşünülen öğrencilerin sınıf öğretmenleri </a:t>
            </a:r>
            <a:r>
              <a:rPr lang="tr-TR" sz="2400" dirty="0" smtClean="0">
                <a:solidFill>
                  <a:schemeClr val="accent1">
                    <a:lumMod val="75000"/>
                  </a:schemeClr>
                </a:solidFill>
              </a:rPr>
              <a:t>tarafından 09.11.2015 -27.11.2015 tarihleri arasında </a:t>
            </a:r>
            <a:r>
              <a:rPr lang="tr-TR" sz="2400" dirty="0">
                <a:solidFill>
                  <a:schemeClr val="accent1">
                    <a:lumMod val="75000"/>
                  </a:schemeClr>
                </a:solidFill>
              </a:rPr>
              <a:t>aday gösterilmesiyle bilim ve sanat merkezlerine öğrenci seçim süreci başlayacaktır. </a:t>
            </a:r>
          </a:p>
        </p:txBody>
      </p:sp>
      <p:sp>
        <p:nvSpPr>
          <p:cNvPr id="7" name="Dikdörtgen 6"/>
          <p:cNvSpPr/>
          <p:nvPr/>
        </p:nvSpPr>
        <p:spPr>
          <a:xfrm>
            <a:off x="539552" y="3573016"/>
            <a:ext cx="8424936" cy="2308324"/>
          </a:xfrm>
          <a:prstGeom prst="rect">
            <a:avLst/>
          </a:prstGeom>
        </p:spPr>
        <p:txBody>
          <a:bodyPr wrap="square">
            <a:spAutoFit/>
          </a:bodyPr>
          <a:lstStyle/>
          <a:p>
            <a:pPr algn="just"/>
            <a:r>
              <a:rPr lang="tr-TR" sz="2400" b="1" dirty="0">
                <a:solidFill>
                  <a:schemeClr val="accent1">
                    <a:lumMod val="50000"/>
                  </a:schemeClr>
                </a:solidFill>
              </a:rPr>
              <a:t>ÖNEMLİ: Öğrenci gözlem formları belirtilen zamanda ve öğretmenler tarafından doldurulacaktır. Özel Eğitim ve Rehberlik Hizmetleri Genel Müdürlüğü tarafından tanılama takviminde belirtilen gözlem formlarının doldurulma süresi geçtikten sonra herhangi bir işlem yapılmayacaktır. </a:t>
            </a:r>
            <a:endParaRPr lang="tr-TR" sz="2400" dirty="0">
              <a:solidFill>
                <a:schemeClr val="accent1">
                  <a:lumMod val="50000"/>
                </a:schemeClr>
              </a:solidFill>
            </a:endParaRPr>
          </a:p>
        </p:txBody>
      </p:sp>
    </p:spTree>
    <p:extLst>
      <p:ext uri="{BB962C8B-B14F-4D97-AF65-F5344CB8AC3E}">
        <p14:creationId xmlns:p14="http://schemas.microsoft.com/office/powerpoint/2010/main" xmlns="" val="217161566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676296" y="2518688"/>
            <a:ext cx="8288191" cy="1938992"/>
          </a:xfrm>
          <a:prstGeom prst="rect">
            <a:avLst/>
          </a:prstGeom>
        </p:spPr>
        <p:txBody>
          <a:bodyPr wrap="square">
            <a:spAutoFit/>
          </a:bodyPr>
          <a:lstStyle/>
          <a:p>
            <a:pPr marL="342900" indent="-342900" algn="just">
              <a:buFont typeface="Wingdings" panose="05000000000000000000" pitchFamily="2" charset="2"/>
              <a:buChar char="ü"/>
            </a:pPr>
            <a:r>
              <a:rPr lang="tr-TR" sz="2400" dirty="0">
                <a:solidFill>
                  <a:schemeClr val="accent1">
                    <a:lumMod val="75000"/>
                  </a:schemeClr>
                </a:solidFill>
              </a:rPr>
              <a:t>1. ve 2. sınıflar grup tarama sınavı il tanılama sınav komisyonu tarafından velilere verilen tarih ve uygulama yerlerinde, 10-20 kişilik gruplara elektronik ortamda tablet uygulaması ile </a:t>
            </a:r>
            <a:r>
              <a:rPr lang="tr-TR" sz="2400" b="1" dirty="0" smtClean="0">
                <a:solidFill>
                  <a:schemeClr val="accent1">
                    <a:lumMod val="75000"/>
                  </a:schemeClr>
                </a:solidFill>
              </a:rPr>
              <a:t>11.01.2016 - </a:t>
            </a:r>
            <a:r>
              <a:rPr lang="tr-TR" sz="2400" b="1" dirty="0">
                <a:solidFill>
                  <a:schemeClr val="accent1">
                    <a:lumMod val="75000"/>
                  </a:schemeClr>
                </a:solidFill>
              </a:rPr>
              <a:t>29.04.2016 </a:t>
            </a:r>
            <a:r>
              <a:rPr lang="tr-TR" sz="2400" dirty="0">
                <a:solidFill>
                  <a:schemeClr val="accent1">
                    <a:lumMod val="75000"/>
                  </a:schemeClr>
                </a:solidFill>
              </a:rPr>
              <a:t>tarihleri arasında gerçekleştirilecektir. </a:t>
            </a:r>
          </a:p>
        </p:txBody>
      </p:sp>
      <p:sp>
        <p:nvSpPr>
          <p:cNvPr id="6" name="Dikdörtgen 5"/>
          <p:cNvSpPr/>
          <p:nvPr/>
        </p:nvSpPr>
        <p:spPr>
          <a:xfrm>
            <a:off x="899592" y="123784"/>
            <a:ext cx="7056784" cy="461665"/>
          </a:xfrm>
          <a:prstGeom prst="rect">
            <a:avLst/>
          </a:prstGeom>
        </p:spPr>
        <p:txBody>
          <a:bodyPr wrap="square">
            <a:spAutoFit/>
          </a:bodyPr>
          <a:lstStyle/>
          <a:p>
            <a:r>
              <a:rPr lang="tr-TR" sz="2400" b="1" dirty="0">
                <a:solidFill>
                  <a:schemeClr val="accent3"/>
                </a:solidFill>
              </a:rPr>
              <a:t>GRUP TARAMA </a:t>
            </a:r>
            <a:r>
              <a:rPr lang="tr-TR" sz="2400" b="1" dirty="0" smtClean="0">
                <a:solidFill>
                  <a:schemeClr val="accent3"/>
                </a:solidFill>
              </a:rPr>
              <a:t>SINAVININ UYGULANMASI</a:t>
            </a:r>
            <a:endParaRPr lang="tr-TR" sz="2400" dirty="0">
              <a:solidFill>
                <a:schemeClr val="accent3"/>
              </a:solidFill>
            </a:endParaRPr>
          </a:p>
        </p:txBody>
      </p:sp>
      <p:sp>
        <p:nvSpPr>
          <p:cNvPr id="9" name="Dikdörtgen 8"/>
          <p:cNvSpPr/>
          <p:nvPr/>
        </p:nvSpPr>
        <p:spPr>
          <a:xfrm>
            <a:off x="611560" y="949028"/>
            <a:ext cx="8532440" cy="1569660"/>
          </a:xfrm>
          <a:prstGeom prst="rect">
            <a:avLst/>
          </a:prstGeom>
        </p:spPr>
        <p:txBody>
          <a:bodyPr wrap="square">
            <a:spAutoFit/>
          </a:bodyPr>
          <a:lstStyle/>
          <a:p>
            <a:pPr marL="342900" indent="-342900" algn="just">
              <a:buFont typeface="Wingdings" panose="05000000000000000000" pitchFamily="2" charset="2"/>
              <a:buChar char="ü"/>
            </a:pPr>
            <a:r>
              <a:rPr lang="tr-TR" sz="2400" b="1" dirty="0">
                <a:solidFill>
                  <a:schemeClr val="accent1">
                    <a:lumMod val="75000"/>
                  </a:schemeClr>
                </a:solidFill>
              </a:rPr>
              <a:t>14 Aralık </a:t>
            </a:r>
            <a:r>
              <a:rPr lang="tr-TR" sz="2400" b="1" dirty="0" smtClean="0">
                <a:solidFill>
                  <a:schemeClr val="accent1">
                    <a:lumMod val="75000"/>
                  </a:schemeClr>
                </a:solidFill>
              </a:rPr>
              <a:t>2015 - </a:t>
            </a:r>
            <a:r>
              <a:rPr lang="tr-TR" sz="2400" b="1" dirty="0">
                <a:solidFill>
                  <a:schemeClr val="accent1">
                    <a:lumMod val="75000"/>
                  </a:schemeClr>
                </a:solidFill>
              </a:rPr>
              <a:t>08 Ocak 2016 </a:t>
            </a:r>
            <a:r>
              <a:rPr lang="tr-TR" sz="2400" dirty="0">
                <a:solidFill>
                  <a:schemeClr val="accent1">
                    <a:lumMod val="75000"/>
                  </a:schemeClr>
                </a:solidFill>
              </a:rPr>
              <a:t>tarihleri arasında öğrencilerin sınava girecekleri </a:t>
            </a:r>
            <a:r>
              <a:rPr lang="tr-TR" sz="2400" dirty="0" smtClean="0">
                <a:solidFill>
                  <a:schemeClr val="accent1">
                    <a:lumMod val="75000"/>
                  </a:schemeClr>
                </a:solidFill>
              </a:rPr>
              <a:t>yer, tarih ve saat ile ilgili bilgiler düzenlenerek devam ettikleri örgün eğitim kurumunca velilerine duyurulacaktır.</a:t>
            </a:r>
            <a:endParaRPr lang="tr-TR" sz="2400" dirty="0">
              <a:solidFill>
                <a:schemeClr val="accent1">
                  <a:lumMod val="75000"/>
                </a:schemeClr>
              </a:solidFill>
            </a:endParaRPr>
          </a:p>
        </p:txBody>
      </p:sp>
      <p:sp>
        <p:nvSpPr>
          <p:cNvPr id="11" name="Dikdörtgen 10"/>
          <p:cNvSpPr/>
          <p:nvPr/>
        </p:nvSpPr>
        <p:spPr>
          <a:xfrm>
            <a:off x="751939" y="4581128"/>
            <a:ext cx="8136904" cy="1569660"/>
          </a:xfrm>
          <a:prstGeom prst="rect">
            <a:avLst/>
          </a:prstGeom>
        </p:spPr>
        <p:txBody>
          <a:bodyPr wrap="square">
            <a:spAutoFit/>
          </a:bodyPr>
          <a:lstStyle/>
          <a:p>
            <a:pPr marL="285750" indent="-285750" algn="just">
              <a:buFont typeface="Wingdings" panose="05000000000000000000" pitchFamily="2" charset="2"/>
              <a:buChar char="ü"/>
            </a:pPr>
            <a:r>
              <a:rPr lang="tr-TR" sz="2400" dirty="0">
                <a:solidFill>
                  <a:schemeClr val="accent1">
                    <a:lumMod val="75000"/>
                  </a:schemeClr>
                </a:solidFill>
              </a:rPr>
              <a:t>1. ve 2. sınıflar grup tarama sınav sonuçları </a:t>
            </a:r>
            <a:r>
              <a:rPr lang="tr-TR" sz="2400" b="1" dirty="0">
                <a:solidFill>
                  <a:schemeClr val="accent1">
                    <a:lumMod val="75000"/>
                  </a:schemeClr>
                </a:solidFill>
              </a:rPr>
              <a:t>05 Mayıs 2016 </a:t>
            </a:r>
            <a:r>
              <a:rPr lang="tr-TR" sz="2400" dirty="0">
                <a:solidFill>
                  <a:schemeClr val="accent1">
                    <a:lumMod val="75000"/>
                  </a:schemeClr>
                </a:solidFill>
              </a:rPr>
              <a:t>tarihinde öğrenci kimlik numarası ve doğum tarihi ile birlikte http://www.meb.gov.tr adresinden öğrenilebilecektir. </a:t>
            </a:r>
          </a:p>
        </p:txBody>
      </p:sp>
      <p:sp>
        <p:nvSpPr>
          <p:cNvPr id="12" name="Dikdörtgen 11"/>
          <p:cNvSpPr/>
          <p:nvPr/>
        </p:nvSpPr>
        <p:spPr>
          <a:xfrm>
            <a:off x="971600" y="520959"/>
            <a:ext cx="3104632" cy="461665"/>
          </a:xfrm>
          <a:prstGeom prst="rect">
            <a:avLst/>
          </a:prstGeom>
        </p:spPr>
        <p:txBody>
          <a:bodyPr wrap="none">
            <a:spAutoFit/>
          </a:bodyPr>
          <a:lstStyle/>
          <a:p>
            <a:r>
              <a:rPr lang="tr-TR" sz="2400" b="1" dirty="0">
                <a:solidFill>
                  <a:schemeClr val="accent3"/>
                </a:solidFill>
              </a:rPr>
              <a:t>1.ve 2. SINIF DÜZEYİ </a:t>
            </a:r>
            <a:endParaRPr lang="tr-TR" sz="2400" dirty="0">
              <a:solidFill>
                <a:schemeClr val="accent3"/>
              </a:solidFill>
            </a:endParaRPr>
          </a:p>
        </p:txBody>
      </p:sp>
    </p:spTree>
    <p:extLst>
      <p:ext uri="{BB962C8B-B14F-4D97-AF65-F5344CB8AC3E}">
        <p14:creationId xmlns:p14="http://schemas.microsoft.com/office/powerpoint/2010/main" xmlns="" val="74582940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440036" y="1089896"/>
            <a:ext cx="8568951" cy="5632311"/>
          </a:xfrm>
          <a:prstGeom prst="rect">
            <a:avLst/>
          </a:prstGeom>
        </p:spPr>
        <p:txBody>
          <a:bodyPr wrap="square">
            <a:spAutoFit/>
          </a:bodyPr>
          <a:lstStyle/>
          <a:p>
            <a:pPr marL="285750" indent="-285750" algn="just">
              <a:buFont typeface="Wingdings" panose="05000000000000000000" pitchFamily="2" charset="2"/>
              <a:buChar char="Ø"/>
            </a:pPr>
            <a:r>
              <a:rPr lang="tr-TR" sz="2400" b="1" i="1" dirty="0">
                <a:solidFill>
                  <a:schemeClr val="accent1">
                    <a:lumMod val="75000"/>
                  </a:schemeClr>
                </a:solidFill>
              </a:rPr>
              <a:t>1</a:t>
            </a:r>
            <a:r>
              <a:rPr lang="tr-TR" sz="2300" b="1" i="1" dirty="0">
                <a:solidFill>
                  <a:schemeClr val="accent1">
                    <a:lumMod val="75000"/>
                  </a:schemeClr>
                </a:solidFill>
              </a:rPr>
              <a:t>. ve 2. Sınıflar için, </a:t>
            </a:r>
            <a:r>
              <a:rPr lang="tr-TR" sz="2300" dirty="0">
                <a:solidFill>
                  <a:schemeClr val="accent1">
                    <a:lumMod val="75000"/>
                  </a:schemeClr>
                </a:solidFill>
              </a:rPr>
              <a:t>grup tarama sonuçları açıklandıktan sonra İl Tanılama Komisyonu tarafından öğrencilerin </a:t>
            </a:r>
            <a:r>
              <a:rPr lang="tr-TR" sz="2300" b="1" dirty="0">
                <a:solidFill>
                  <a:schemeClr val="accent1">
                    <a:lumMod val="75000"/>
                  </a:schemeClr>
                </a:solidFill>
              </a:rPr>
              <a:t>09 Mayıs 2016- 20 Mayıs 2016 </a:t>
            </a:r>
            <a:r>
              <a:rPr lang="tr-TR" sz="2300" dirty="0">
                <a:solidFill>
                  <a:schemeClr val="accent1">
                    <a:lumMod val="75000"/>
                  </a:schemeClr>
                </a:solidFill>
              </a:rPr>
              <a:t>tarihleri arasında yetenek alanlarına göre randevularının düzenlenip, öğrencilerin okullarına duyuru yapılacaktır. </a:t>
            </a:r>
            <a:endParaRPr lang="tr-TR" sz="2300" dirty="0" smtClean="0">
              <a:solidFill>
                <a:schemeClr val="accent1">
                  <a:lumMod val="75000"/>
                </a:schemeClr>
              </a:solidFill>
            </a:endParaRPr>
          </a:p>
          <a:p>
            <a:pPr algn="just"/>
            <a:endParaRPr lang="tr-TR" sz="2300" dirty="0" smtClean="0"/>
          </a:p>
          <a:p>
            <a:pPr marL="285750" indent="-285750" algn="just">
              <a:buFont typeface="Wingdings" panose="05000000000000000000" pitchFamily="2" charset="2"/>
              <a:buChar char="Ø"/>
            </a:pPr>
            <a:r>
              <a:rPr lang="tr-TR" sz="2300" dirty="0" smtClean="0">
                <a:solidFill>
                  <a:schemeClr val="accent1">
                    <a:lumMod val="75000"/>
                  </a:schemeClr>
                </a:solidFill>
              </a:rPr>
              <a:t>1</a:t>
            </a:r>
            <a:r>
              <a:rPr lang="tr-TR" sz="2300" dirty="0">
                <a:solidFill>
                  <a:schemeClr val="accent1">
                    <a:lumMod val="75000"/>
                  </a:schemeClr>
                </a:solidFill>
              </a:rPr>
              <a:t>. ve 2. Sınıflar için yetenek alanlarına göre öğrencilerin bireysel incelemeleri </a:t>
            </a:r>
            <a:r>
              <a:rPr lang="tr-TR" sz="2300" b="1" dirty="0">
                <a:solidFill>
                  <a:schemeClr val="accent1">
                    <a:lumMod val="75000"/>
                  </a:schemeClr>
                </a:solidFill>
              </a:rPr>
              <a:t>23 Mayıs - 08 Temmuz 2016 </a:t>
            </a:r>
            <a:r>
              <a:rPr lang="tr-TR" sz="2300" dirty="0">
                <a:solidFill>
                  <a:schemeClr val="accent1">
                    <a:lumMod val="75000"/>
                  </a:schemeClr>
                </a:solidFill>
              </a:rPr>
              <a:t>tarihleri arasında yapılarak </a:t>
            </a:r>
            <a:r>
              <a:rPr lang="tr-TR" sz="2300" b="1" dirty="0">
                <a:solidFill>
                  <a:schemeClr val="accent1">
                    <a:lumMod val="75000"/>
                  </a:schemeClr>
                </a:solidFill>
              </a:rPr>
              <a:t>11 - 27 Temmuz 2016 </a:t>
            </a:r>
            <a:r>
              <a:rPr lang="tr-TR" sz="2300" dirty="0">
                <a:solidFill>
                  <a:schemeClr val="accent1">
                    <a:lumMod val="75000"/>
                  </a:schemeClr>
                </a:solidFill>
              </a:rPr>
              <a:t>tarihleri arasında sonuçlar Özel Eğitim ve Rehberlik Hizmetleri Genel Müdürlüğü’nün belirleyeceği formata göre iletilecektir</a:t>
            </a:r>
            <a:r>
              <a:rPr lang="tr-TR" sz="2300" dirty="0"/>
              <a:t>. </a:t>
            </a:r>
            <a:endParaRPr lang="tr-TR" sz="2300" dirty="0" smtClean="0"/>
          </a:p>
          <a:p>
            <a:pPr marL="285750" indent="-285750" algn="just">
              <a:buFont typeface="Wingdings" panose="05000000000000000000" pitchFamily="2" charset="2"/>
              <a:buChar char="Ø"/>
            </a:pPr>
            <a:endParaRPr lang="tr-TR" sz="2300" b="1" dirty="0" smtClean="0"/>
          </a:p>
          <a:p>
            <a:pPr marL="285750" indent="-285750" algn="just">
              <a:buFont typeface="Wingdings" panose="05000000000000000000" pitchFamily="2" charset="2"/>
              <a:buChar char="Ø"/>
            </a:pPr>
            <a:r>
              <a:rPr lang="tr-TR" sz="2300" b="1" dirty="0" smtClean="0">
                <a:solidFill>
                  <a:schemeClr val="accent1">
                    <a:lumMod val="75000"/>
                  </a:schemeClr>
                </a:solidFill>
              </a:rPr>
              <a:t>10.08.2016</a:t>
            </a:r>
            <a:r>
              <a:rPr lang="tr-TR" sz="2300" b="1" dirty="0" smtClean="0"/>
              <a:t> </a:t>
            </a:r>
            <a:r>
              <a:rPr lang="tr-TR" sz="2300" dirty="0">
                <a:solidFill>
                  <a:schemeClr val="accent1">
                    <a:lumMod val="75000"/>
                  </a:schemeClr>
                </a:solidFill>
              </a:rPr>
              <a:t>tarihinde bireysel inceleme sonucunda Bilim ve Sanat Merkezlerine yerleşme hakkı kazanan öğrenciler www.meb.gov.tr adresinden duyurulacaktır. </a:t>
            </a:r>
          </a:p>
        </p:txBody>
      </p:sp>
      <p:sp>
        <p:nvSpPr>
          <p:cNvPr id="6" name="Dikdörtgen 5"/>
          <p:cNvSpPr/>
          <p:nvPr/>
        </p:nvSpPr>
        <p:spPr>
          <a:xfrm>
            <a:off x="899592" y="123784"/>
            <a:ext cx="5984867" cy="461665"/>
          </a:xfrm>
          <a:prstGeom prst="rect">
            <a:avLst/>
          </a:prstGeom>
        </p:spPr>
        <p:txBody>
          <a:bodyPr wrap="square">
            <a:spAutoFit/>
          </a:bodyPr>
          <a:lstStyle/>
          <a:p>
            <a:r>
              <a:rPr lang="tr-TR" sz="2400" b="1" dirty="0" smtClean="0">
                <a:solidFill>
                  <a:schemeClr val="accent3"/>
                </a:solidFill>
              </a:rPr>
              <a:t>BİREYSEL İNCELEMELER</a:t>
            </a:r>
            <a:endParaRPr lang="tr-TR" sz="2400" dirty="0">
              <a:solidFill>
                <a:schemeClr val="accent3"/>
              </a:solidFill>
            </a:endParaRPr>
          </a:p>
        </p:txBody>
      </p:sp>
      <p:sp>
        <p:nvSpPr>
          <p:cNvPr id="7" name="Dikdörtgen 6"/>
          <p:cNvSpPr/>
          <p:nvPr/>
        </p:nvSpPr>
        <p:spPr>
          <a:xfrm>
            <a:off x="1017853" y="603983"/>
            <a:ext cx="3104632" cy="461665"/>
          </a:xfrm>
          <a:prstGeom prst="rect">
            <a:avLst/>
          </a:prstGeom>
        </p:spPr>
        <p:txBody>
          <a:bodyPr wrap="none">
            <a:spAutoFit/>
          </a:bodyPr>
          <a:lstStyle/>
          <a:p>
            <a:r>
              <a:rPr lang="tr-TR" sz="2400" b="1" dirty="0">
                <a:solidFill>
                  <a:schemeClr val="accent3"/>
                </a:solidFill>
              </a:rPr>
              <a:t>1.ve 2. SINIF DÜZEYİ </a:t>
            </a:r>
            <a:endParaRPr lang="tr-TR" sz="2400" dirty="0">
              <a:solidFill>
                <a:schemeClr val="accent3"/>
              </a:solidFill>
            </a:endParaRPr>
          </a:p>
        </p:txBody>
      </p:sp>
    </p:spTree>
    <p:extLst>
      <p:ext uri="{BB962C8B-B14F-4D97-AF65-F5344CB8AC3E}">
        <p14:creationId xmlns:p14="http://schemas.microsoft.com/office/powerpoint/2010/main" xmlns="" val="132313396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a:xfrm>
            <a:off x="1331640" y="6539261"/>
            <a:ext cx="7162800" cy="228600"/>
          </a:xfrm>
        </p:spPr>
        <p:txBody>
          <a:bodyPr/>
          <a:lstStyle/>
          <a:p>
            <a:pPr>
              <a:defRPr/>
            </a:pPr>
            <a:endParaRPr lang="tr-TR" dirty="0"/>
          </a:p>
        </p:txBody>
      </p:sp>
      <p:sp>
        <p:nvSpPr>
          <p:cNvPr id="5" name="Dikdörtgen 4"/>
          <p:cNvSpPr/>
          <p:nvPr/>
        </p:nvSpPr>
        <p:spPr>
          <a:xfrm>
            <a:off x="899591" y="9484"/>
            <a:ext cx="5984867" cy="461665"/>
          </a:xfrm>
          <a:prstGeom prst="rect">
            <a:avLst/>
          </a:prstGeom>
        </p:spPr>
        <p:txBody>
          <a:bodyPr wrap="square">
            <a:spAutoFit/>
          </a:bodyPr>
          <a:lstStyle/>
          <a:p>
            <a:r>
              <a:rPr lang="tr-TR" sz="2400" b="1" dirty="0">
                <a:solidFill>
                  <a:schemeClr val="accent3"/>
                </a:solidFill>
              </a:rPr>
              <a:t>GRUP TARAMA SINAVININUYGULANMASI</a:t>
            </a:r>
            <a:endParaRPr lang="tr-TR" sz="2400" dirty="0">
              <a:solidFill>
                <a:schemeClr val="accent3"/>
              </a:solidFill>
            </a:endParaRPr>
          </a:p>
        </p:txBody>
      </p:sp>
      <p:sp>
        <p:nvSpPr>
          <p:cNvPr id="6" name="Dikdörtgen 5"/>
          <p:cNvSpPr/>
          <p:nvPr/>
        </p:nvSpPr>
        <p:spPr>
          <a:xfrm>
            <a:off x="915368" y="354616"/>
            <a:ext cx="6514876" cy="461665"/>
          </a:xfrm>
          <a:prstGeom prst="rect">
            <a:avLst/>
          </a:prstGeom>
        </p:spPr>
        <p:txBody>
          <a:bodyPr wrap="square">
            <a:spAutoFit/>
          </a:bodyPr>
          <a:lstStyle/>
          <a:p>
            <a:r>
              <a:rPr lang="tr-TR" sz="2400" b="1" dirty="0">
                <a:solidFill>
                  <a:schemeClr val="accent3"/>
                </a:solidFill>
              </a:rPr>
              <a:t>3.ve 4. SINIF DÜZEYİ </a:t>
            </a:r>
            <a:endParaRPr lang="tr-TR" sz="2400" dirty="0">
              <a:solidFill>
                <a:schemeClr val="accent3"/>
              </a:solidFill>
            </a:endParaRPr>
          </a:p>
        </p:txBody>
      </p:sp>
      <p:sp>
        <p:nvSpPr>
          <p:cNvPr id="7" name="Dikdörtgen 6"/>
          <p:cNvSpPr/>
          <p:nvPr/>
        </p:nvSpPr>
        <p:spPr>
          <a:xfrm>
            <a:off x="611560" y="804829"/>
            <a:ext cx="8208912" cy="5940088"/>
          </a:xfrm>
          <a:prstGeom prst="rect">
            <a:avLst/>
          </a:prstGeom>
        </p:spPr>
        <p:txBody>
          <a:bodyPr wrap="square">
            <a:spAutoFit/>
          </a:bodyPr>
          <a:lstStyle/>
          <a:p>
            <a:pPr marL="285750" indent="-285750">
              <a:buFont typeface="Wingdings" panose="05000000000000000000" pitchFamily="2" charset="2"/>
              <a:buChar char="Ø"/>
            </a:pPr>
            <a:r>
              <a:rPr lang="tr-TR" sz="2000" dirty="0">
                <a:solidFill>
                  <a:schemeClr val="accent1">
                    <a:lumMod val="75000"/>
                  </a:schemeClr>
                </a:solidFill>
              </a:rPr>
              <a:t>3. ve 4. sınıf düzeyi için Grup Tarama Sınavı Bakanlığımızın Ölçme ve Değerlendirme Genel Müdürlüğü tarafından merkezi sınav şeklinde uygulanacaktır. </a:t>
            </a:r>
            <a:endParaRPr lang="tr-TR" sz="2000" dirty="0" smtClean="0">
              <a:solidFill>
                <a:schemeClr val="accent1">
                  <a:lumMod val="75000"/>
                </a:schemeClr>
              </a:solidFill>
            </a:endParaRPr>
          </a:p>
          <a:p>
            <a:pPr marL="285750" indent="-285750">
              <a:buFont typeface="Wingdings" panose="05000000000000000000" pitchFamily="2" charset="2"/>
              <a:buChar char="Ø"/>
            </a:pPr>
            <a:endParaRPr lang="tr-TR" sz="2000" dirty="0">
              <a:solidFill>
                <a:schemeClr val="accent1">
                  <a:lumMod val="75000"/>
                </a:schemeClr>
              </a:solidFill>
            </a:endParaRPr>
          </a:p>
          <a:p>
            <a:pPr marL="285750" indent="-285750">
              <a:buFont typeface="Wingdings" panose="05000000000000000000" pitchFamily="2" charset="2"/>
              <a:buChar char="Ø"/>
            </a:pPr>
            <a:r>
              <a:rPr lang="tr-TR" sz="2000" dirty="0">
                <a:solidFill>
                  <a:schemeClr val="accent1">
                    <a:lumMod val="75000"/>
                  </a:schemeClr>
                </a:solidFill>
              </a:rPr>
              <a:t>3. ve 4. sınıf düzeyinde olup merkezi sınava girecek öğrencilerin sınav giriş belgeleri bağlı bulundukları okul müdürlüklerince </a:t>
            </a:r>
            <a:r>
              <a:rPr lang="tr-TR" sz="2000" b="1" dirty="0">
                <a:solidFill>
                  <a:schemeClr val="accent1">
                    <a:lumMod val="75000"/>
                  </a:schemeClr>
                </a:solidFill>
              </a:rPr>
              <a:t>26.01.2016-12.02.2016 </a:t>
            </a:r>
            <a:r>
              <a:rPr lang="tr-TR" sz="2000" dirty="0">
                <a:solidFill>
                  <a:schemeClr val="accent1">
                    <a:lumMod val="75000"/>
                  </a:schemeClr>
                </a:solidFill>
              </a:rPr>
              <a:t>tarihleri arasında çıktısı alınarak onaylanacak ve öğrencilere verilecektir. </a:t>
            </a:r>
            <a:endParaRPr lang="tr-TR" sz="2000" dirty="0" smtClean="0">
              <a:solidFill>
                <a:schemeClr val="accent1">
                  <a:lumMod val="75000"/>
                </a:schemeClr>
              </a:solidFill>
            </a:endParaRPr>
          </a:p>
          <a:p>
            <a:pPr marL="285750" indent="-285750">
              <a:buFont typeface="Wingdings" panose="05000000000000000000" pitchFamily="2" charset="2"/>
              <a:buChar char="Ø"/>
            </a:pPr>
            <a:endParaRPr lang="tr-TR" sz="2000" dirty="0">
              <a:solidFill>
                <a:schemeClr val="accent1">
                  <a:lumMod val="75000"/>
                </a:schemeClr>
              </a:solidFill>
            </a:endParaRPr>
          </a:p>
          <a:p>
            <a:pPr marL="285750" indent="-285750">
              <a:buFont typeface="Wingdings" panose="05000000000000000000" pitchFamily="2" charset="2"/>
              <a:buChar char="Ø"/>
            </a:pPr>
            <a:r>
              <a:rPr lang="tr-TR" sz="2000" dirty="0">
                <a:solidFill>
                  <a:schemeClr val="accent1">
                    <a:lumMod val="75000"/>
                  </a:schemeClr>
                </a:solidFill>
              </a:rPr>
              <a:t>3. ve 4. sınıflar Bilim ve Sanat Merkezleri Grup Tarama Sınavı </a:t>
            </a:r>
            <a:r>
              <a:rPr lang="tr-TR" sz="2000" b="1" dirty="0">
                <a:solidFill>
                  <a:schemeClr val="accent1">
                    <a:lumMod val="75000"/>
                  </a:schemeClr>
                </a:solidFill>
              </a:rPr>
              <a:t>14 Şubat 2016 </a:t>
            </a:r>
            <a:r>
              <a:rPr lang="tr-TR" sz="2000" dirty="0">
                <a:solidFill>
                  <a:schemeClr val="accent1">
                    <a:lumMod val="75000"/>
                  </a:schemeClr>
                </a:solidFill>
              </a:rPr>
              <a:t>tarihinde saat: 10.00’da 81 il ve ilçe merkezlerinde gerçekleştirilecektir. </a:t>
            </a:r>
          </a:p>
          <a:p>
            <a:pPr marL="285750" indent="-285750">
              <a:buFont typeface="Wingdings" panose="05000000000000000000" pitchFamily="2" charset="2"/>
              <a:buChar char="Ø"/>
            </a:pPr>
            <a:endParaRPr lang="tr-TR" sz="2000" dirty="0" smtClean="0">
              <a:solidFill>
                <a:schemeClr val="accent1">
                  <a:lumMod val="75000"/>
                </a:schemeClr>
              </a:solidFill>
            </a:endParaRPr>
          </a:p>
          <a:p>
            <a:pPr marL="285750" indent="-285750">
              <a:buFont typeface="Wingdings" panose="05000000000000000000" pitchFamily="2" charset="2"/>
              <a:buChar char="Ø"/>
            </a:pPr>
            <a:r>
              <a:rPr lang="tr-TR" sz="2000" dirty="0" smtClean="0">
                <a:solidFill>
                  <a:schemeClr val="accent1">
                    <a:lumMod val="75000"/>
                  </a:schemeClr>
                </a:solidFill>
              </a:rPr>
              <a:t>Sınav </a:t>
            </a:r>
            <a:r>
              <a:rPr lang="tr-TR" sz="2000" dirty="0">
                <a:solidFill>
                  <a:schemeClr val="accent1">
                    <a:lumMod val="75000"/>
                  </a:schemeClr>
                </a:solidFill>
              </a:rPr>
              <a:t>soru ve cevap anahtarları </a:t>
            </a:r>
            <a:r>
              <a:rPr lang="tr-TR" sz="2000" b="1" dirty="0">
                <a:solidFill>
                  <a:schemeClr val="accent1">
                    <a:lumMod val="75000"/>
                  </a:schemeClr>
                </a:solidFill>
              </a:rPr>
              <a:t>16 Şubat 2016 </a:t>
            </a:r>
            <a:r>
              <a:rPr lang="tr-TR" sz="2000" dirty="0">
                <a:solidFill>
                  <a:schemeClr val="accent1">
                    <a:lumMod val="75000"/>
                  </a:schemeClr>
                </a:solidFill>
              </a:rPr>
              <a:t>tarihinde http://www.meb.gov.tr adresinden yayımlanacaktır. </a:t>
            </a:r>
          </a:p>
          <a:p>
            <a:pPr marL="285750" indent="-285750">
              <a:buFont typeface="Wingdings" panose="05000000000000000000" pitchFamily="2" charset="2"/>
              <a:buChar char="Ø"/>
            </a:pPr>
            <a:endParaRPr lang="tr-TR" sz="2000" dirty="0" smtClean="0">
              <a:solidFill>
                <a:schemeClr val="accent1">
                  <a:lumMod val="75000"/>
                </a:schemeClr>
              </a:solidFill>
            </a:endParaRPr>
          </a:p>
          <a:p>
            <a:pPr marL="285750" indent="-285750">
              <a:buFont typeface="Wingdings" panose="05000000000000000000" pitchFamily="2" charset="2"/>
              <a:buChar char="Ø"/>
            </a:pPr>
            <a:r>
              <a:rPr lang="tr-TR" sz="2000" dirty="0" smtClean="0">
                <a:solidFill>
                  <a:schemeClr val="accent1">
                    <a:lumMod val="75000"/>
                  </a:schemeClr>
                </a:solidFill>
              </a:rPr>
              <a:t>Sınav </a:t>
            </a:r>
            <a:r>
              <a:rPr lang="tr-TR" sz="2000" dirty="0">
                <a:solidFill>
                  <a:schemeClr val="accent1">
                    <a:lumMod val="75000"/>
                  </a:schemeClr>
                </a:solidFill>
              </a:rPr>
              <a:t>sonuçları </a:t>
            </a:r>
            <a:r>
              <a:rPr lang="tr-TR" sz="2000" b="1" dirty="0">
                <a:solidFill>
                  <a:schemeClr val="accent1">
                    <a:lumMod val="75000"/>
                  </a:schemeClr>
                </a:solidFill>
              </a:rPr>
              <a:t>09 Mart 2016 </a:t>
            </a:r>
            <a:r>
              <a:rPr lang="tr-TR" sz="2000" dirty="0">
                <a:solidFill>
                  <a:schemeClr val="accent1">
                    <a:lumMod val="75000"/>
                  </a:schemeClr>
                </a:solidFill>
              </a:rPr>
              <a:t>tarihinde öğrenci kimlik numarası ve doğum tarihi ile birlikte http://www.meb.gov.tr adresinden öğrenilebilecektir. </a:t>
            </a:r>
          </a:p>
        </p:txBody>
      </p:sp>
    </p:spTree>
    <p:extLst>
      <p:ext uri="{BB962C8B-B14F-4D97-AF65-F5344CB8AC3E}">
        <p14:creationId xmlns:p14="http://schemas.microsoft.com/office/powerpoint/2010/main" xmlns="" val="272330234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468288" y="908720"/>
            <a:ext cx="8424936" cy="5632311"/>
          </a:xfrm>
          <a:prstGeom prst="rect">
            <a:avLst/>
          </a:prstGeom>
        </p:spPr>
        <p:txBody>
          <a:bodyPr wrap="square">
            <a:spAutoFit/>
          </a:bodyPr>
          <a:lstStyle/>
          <a:p>
            <a:pPr marL="285750" indent="-285750" algn="just">
              <a:buFont typeface="Wingdings" panose="05000000000000000000" pitchFamily="2" charset="2"/>
              <a:buChar char="Ø"/>
            </a:pPr>
            <a:r>
              <a:rPr lang="tr-TR" sz="2400" b="1" i="1" dirty="0">
                <a:solidFill>
                  <a:schemeClr val="accent1">
                    <a:lumMod val="75000"/>
                  </a:schemeClr>
                </a:solidFill>
              </a:rPr>
              <a:t>3. ve 4. Sınıflar için</a:t>
            </a:r>
            <a:r>
              <a:rPr lang="tr-TR" sz="2400" dirty="0">
                <a:solidFill>
                  <a:schemeClr val="accent1">
                    <a:lumMod val="75000"/>
                  </a:schemeClr>
                </a:solidFill>
              </a:rPr>
              <a:t>, grup tarama sonuçları açıklandıktan sonra İl Tanılama Komisyonu tarafından öğrencilerin </a:t>
            </a:r>
            <a:r>
              <a:rPr lang="tr-TR" sz="2400" b="1" dirty="0">
                <a:solidFill>
                  <a:schemeClr val="accent1">
                    <a:lumMod val="75000"/>
                  </a:schemeClr>
                </a:solidFill>
              </a:rPr>
              <a:t>21 – 30 Mart 2016 </a:t>
            </a:r>
            <a:r>
              <a:rPr lang="tr-TR" sz="2400" dirty="0">
                <a:solidFill>
                  <a:schemeClr val="accent1">
                    <a:lumMod val="75000"/>
                  </a:schemeClr>
                </a:solidFill>
              </a:rPr>
              <a:t>tarihleri arasında yetenek alanlarına göre randevularının düzenlenip, öğrencilerin okullarına duyurusu yapılacaktır. </a:t>
            </a:r>
            <a:endParaRPr lang="tr-TR" sz="2400" dirty="0" smtClean="0">
              <a:solidFill>
                <a:schemeClr val="accent1">
                  <a:lumMod val="75000"/>
                </a:schemeClr>
              </a:solidFill>
            </a:endParaRPr>
          </a:p>
          <a:p>
            <a:pPr marL="285750" indent="-285750">
              <a:buFont typeface="Wingdings" panose="05000000000000000000" pitchFamily="2" charset="2"/>
              <a:buChar char="Ø"/>
            </a:pPr>
            <a:endParaRPr lang="tr-TR" sz="2400" dirty="0">
              <a:solidFill>
                <a:schemeClr val="accent1">
                  <a:lumMod val="75000"/>
                </a:schemeClr>
              </a:solidFill>
            </a:endParaRPr>
          </a:p>
          <a:p>
            <a:pPr marL="285750" indent="-285750" algn="just">
              <a:buFont typeface="Wingdings" panose="05000000000000000000" pitchFamily="2" charset="2"/>
              <a:buChar char="Ø"/>
            </a:pPr>
            <a:r>
              <a:rPr lang="tr-TR" sz="2400" dirty="0">
                <a:solidFill>
                  <a:schemeClr val="accent1">
                    <a:lumMod val="75000"/>
                  </a:schemeClr>
                </a:solidFill>
              </a:rPr>
              <a:t>3. ve 4. Sınıflar için yetenek alanlarına göre bireysel incelemelerinin </a:t>
            </a:r>
            <a:r>
              <a:rPr lang="tr-TR" sz="2400" b="1" dirty="0">
                <a:solidFill>
                  <a:schemeClr val="accent1">
                    <a:lumMod val="75000"/>
                  </a:schemeClr>
                </a:solidFill>
              </a:rPr>
              <a:t>04 Nisan - 24 Haziran 2016 </a:t>
            </a:r>
            <a:r>
              <a:rPr lang="tr-TR" sz="2400" dirty="0">
                <a:solidFill>
                  <a:schemeClr val="accent1">
                    <a:lumMod val="75000"/>
                  </a:schemeClr>
                </a:solidFill>
              </a:rPr>
              <a:t>tarihleri arasında yapılarak </a:t>
            </a:r>
            <a:r>
              <a:rPr lang="tr-TR" sz="2400" b="1" dirty="0" smtClean="0">
                <a:solidFill>
                  <a:schemeClr val="accent1">
                    <a:lumMod val="75000"/>
                  </a:schemeClr>
                </a:solidFill>
              </a:rPr>
              <a:t>27.06.2016 - </a:t>
            </a:r>
            <a:r>
              <a:rPr lang="tr-TR" sz="2400" b="1" dirty="0">
                <a:solidFill>
                  <a:schemeClr val="accent1">
                    <a:lumMod val="75000"/>
                  </a:schemeClr>
                </a:solidFill>
              </a:rPr>
              <a:t>16.07.2016 </a:t>
            </a:r>
            <a:r>
              <a:rPr lang="tr-TR" sz="2400" dirty="0">
                <a:solidFill>
                  <a:schemeClr val="accent1">
                    <a:lumMod val="75000"/>
                  </a:schemeClr>
                </a:solidFill>
              </a:rPr>
              <a:t>tarihleri arasında sonuçlar Özel Eğitim ve Rehberlik Hizmetleri Genel Müdürlüğü’nün belirteceği formata göre iletilecektir. </a:t>
            </a:r>
            <a:endParaRPr lang="tr-TR" sz="2400" dirty="0" smtClean="0">
              <a:solidFill>
                <a:schemeClr val="accent1">
                  <a:lumMod val="75000"/>
                </a:schemeClr>
              </a:solidFill>
            </a:endParaRPr>
          </a:p>
          <a:p>
            <a:pPr marL="285750" indent="-285750">
              <a:buFont typeface="Wingdings" panose="05000000000000000000" pitchFamily="2" charset="2"/>
              <a:buChar char="Ø"/>
            </a:pPr>
            <a:endParaRPr lang="tr-TR" sz="2400" dirty="0">
              <a:solidFill>
                <a:schemeClr val="accent1">
                  <a:lumMod val="75000"/>
                </a:schemeClr>
              </a:solidFill>
            </a:endParaRPr>
          </a:p>
          <a:p>
            <a:pPr marL="285750" indent="-285750" algn="just">
              <a:buFont typeface="Wingdings" panose="05000000000000000000" pitchFamily="2" charset="2"/>
              <a:buChar char="Ø"/>
            </a:pPr>
            <a:r>
              <a:rPr lang="tr-TR" sz="2400" b="1" dirty="0">
                <a:solidFill>
                  <a:schemeClr val="accent1">
                    <a:lumMod val="75000"/>
                  </a:schemeClr>
                </a:solidFill>
              </a:rPr>
              <a:t>10.08.2016 </a:t>
            </a:r>
            <a:r>
              <a:rPr lang="tr-TR" sz="2400" dirty="0">
                <a:solidFill>
                  <a:schemeClr val="accent1">
                    <a:lumMod val="75000"/>
                  </a:schemeClr>
                </a:solidFill>
              </a:rPr>
              <a:t>tarihinde bireysel inceleme sonucunda Bilim ve Sanat Merkezlerine yerleşme hakkı kazanan öğrenciler www.meb.gov.tr adresinden duyurulacaktır. </a:t>
            </a:r>
          </a:p>
        </p:txBody>
      </p:sp>
      <p:sp>
        <p:nvSpPr>
          <p:cNvPr id="6" name="Dikdörtgen 5"/>
          <p:cNvSpPr/>
          <p:nvPr/>
        </p:nvSpPr>
        <p:spPr>
          <a:xfrm>
            <a:off x="899592" y="123784"/>
            <a:ext cx="5984867" cy="461665"/>
          </a:xfrm>
          <a:prstGeom prst="rect">
            <a:avLst/>
          </a:prstGeom>
        </p:spPr>
        <p:txBody>
          <a:bodyPr wrap="square">
            <a:spAutoFit/>
          </a:bodyPr>
          <a:lstStyle/>
          <a:p>
            <a:r>
              <a:rPr lang="tr-TR" sz="2400" b="1" dirty="0" smtClean="0">
                <a:solidFill>
                  <a:schemeClr val="accent3"/>
                </a:solidFill>
              </a:rPr>
              <a:t>BİREYSEL İNCELEMELER</a:t>
            </a:r>
            <a:endParaRPr lang="tr-TR" sz="2400" dirty="0">
              <a:solidFill>
                <a:schemeClr val="accent3"/>
              </a:solidFill>
            </a:endParaRPr>
          </a:p>
        </p:txBody>
      </p:sp>
      <p:sp>
        <p:nvSpPr>
          <p:cNvPr id="7" name="Dikdörtgen 6"/>
          <p:cNvSpPr/>
          <p:nvPr/>
        </p:nvSpPr>
        <p:spPr>
          <a:xfrm>
            <a:off x="899592" y="566678"/>
            <a:ext cx="6514876" cy="461665"/>
          </a:xfrm>
          <a:prstGeom prst="rect">
            <a:avLst/>
          </a:prstGeom>
        </p:spPr>
        <p:txBody>
          <a:bodyPr wrap="square">
            <a:spAutoFit/>
          </a:bodyPr>
          <a:lstStyle/>
          <a:p>
            <a:r>
              <a:rPr lang="tr-TR" sz="2400" b="1" dirty="0">
                <a:solidFill>
                  <a:schemeClr val="accent3"/>
                </a:solidFill>
              </a:rPr>
              <a:t>3.ve 4. SINIF DÜZEYİ </a:t>
            </a:r>
            <a:endParaRPr lang="tr-TR" sz="2400" dirty="0">
              <a:solidFill>
                <a:schemeClr val="accent3"/>
              </a:solidFill>
            </a:endParaRPr>
          </a:p>
        </p:txBody>
      </p:sp>
    </p:spTree>
    <p:extLst>
      <p:ext uri="{BB962C8B-B14F-4D97-AF65-F5344CB8AC3E}">
        <p14:creationId xmlns:p14="http://schemas.microsoft.com/office/powerpoint/2010/main" xmlns="" val="24081723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xfrm>
            <a:off x="2790825" y="6215063"/>
            <a:ext cx="3352800" cy="365125"/>
          </a:xfrm>
        </p:spPr>
        <p:txBody>
          <a:bodyPr/>
          <a:lstStyle/>
          <a:p>
            <a:pPr algn="ctr">
              <a:defRPr/>
            </a:pPr>
            <a:endParaRPr lang="tr-TR" sz="1100" b="1" dirty="0">
              <a:latin typeface="Arial" pitchFamily="34" charset="0"/>
              <a:cs typeface="Arial" pitchFamily="34" charset="0"/>
            </a:endParaRPr>
          </a:p>
        </p:txBody>
      </p:sp>
      <p:sp>
        <p:nvSpPr>
          <p:cNvPr id="7" name="Dikdörtgen 6"/>
          <p:cNvSpPr/>
          <p:nvPr/>
        </p:nvSpPr>
        <p:spPr>
          <a:xfrm>
            <a:off x="1102619" y="660611"/>
            <a:ext cx="6514876" cy="461665"/>
          </a:xfrm>
          <a:prstGeom prst="rect">
            <a:avLst/>
          </a:prstGeom>
        </p:spPr>
        <p:txBody>
          <a:bodyPr wrap="square">
            <a:spAutoFit/>
          </a:bodyPr>
          <a:lstStyle/>
          <a:p>
            <a:r>
              <a:rPr lang="tr-TR" sz="2400" b="1" dirty="0" smtClean="0">
                <a:solidFill>
                  <a:schemeClr val="accent3"/>
                </a:solidFill>
              </a:rPr>
              <a:t>ADAY GÖSTERME </a:t>
            </a:r>
            <a:endParaRPr lang="tr-TR" sz="2400" dirty="0">
              <a:solidFill>
                <a:schemeClr val="accent3"/>
              </a:solidFill>
            </a:endParaRPr>
          </a:p>
        </p:txBody>
      </p:sp>
      <p:sp>
        <p:nvSpPr>
          <p:cNvPr id="2" name="Dikdörtgen 1"/>
          <p:cNvSpPr/>
          <p:nvPr/>
        </p:nvSpPr>
        <p:spPr>
          <a:xfrm>
            <a:off x="683568" y="1628800"/>
            <a:ext cx="8136904" cy="3046988"/>
          </a:xfrm>
          <a:prstGeom prst="rect">
            <a:avLst/>
          </a:prstGeom>
        </p:spPr>
        <p:txBody>
          <a:bodyPr wrap="square">
            <a:spAutoFit/>
          </a:bodyPr>
          <a:lstStyle/>
          <a:p>
            <a:pPr marL="342900" indent="-342900" algn="just">
              <a:buFont typeface="Wingdings" panose="05000000000000000000" pitchFamily="2" charset="2"/>
              <a:buChar char="Ø"/>
            </a:pPr>
            <a:r>
              <a:rPr lang="tr-TR" sz="2400" dirty="0">
                <a:solidFill>
                  <a:schemeClr val="accent1"/>
                </a:solidFill>
                <a:latin typeface="Calibri" panose="020F0502020204030204" pitchFamily="34" charset="0"/>
              </a:rPr>
              <a:t>3. ve 4. sınıf düzeyinde olup aday gösterilen ve Bilim ve Sanat Merkezi Grup Tarama Sınavına girecek öğrencilerin velileri tarafından 35.00 TL sınav ücretini </a:t>
            </a:r>
            <a:r>
              <a:rPr lang="tr-TR" sz="2400" b="1" dirty="0">
                <a:solidFill>
                  <a:schemeClr val="accent1"/>
                </a:solidFill>
                <a:latin typeface="Calibri" panose="020F0502020204030204" pitchFamily="34" charset="0"/>
              </a:rPr>
              <a:t>09 Kasım - 27 Kasım 2015 </a:t>
            </a:r>
            <a:r>
              <a:rPr lang="tr-TR" sz="2400" dirty="0">
                <a:solidFill>
                  <a:schemeClr val="accent1"/>
                </a:solidFill>
                <a:latin typeface="Calibri" panose="020F0502020204030204" pitchFamily="34" charset="0"/>
              </a:rPr>
              <a:t>tarihleri arasında </a:t>
            </a:r>
            <a:r>
              <a:rPr lang="tr-TR" sz="2400" b="1" i="1" dirty="0">
                <a:solidFill>
                  <a:schemeClr val="accent1"/>
                </a:solidFill>
                <a:latin typeface="Calibri" panose="020F0502020204030204" pitchFamily="34" charset="0"/>
              </a:rPr>
              <a:t>“Kurumsal Tahsilat Programı” </a:t>
            </a:r>
            <a:r>
              <a:rPr lang="tr-TR" sz="2400" dirty="0">
                <a:solidFill>
                  <a:schemeClr val="accent1"/>
                </a:solidFill>
                <a:latin typeface="Calibri" panose="020F0502020204030204" pitchFamily="34" charset="0"/>
              </a:rPr>
              <a:t>aracılığıyla T.C. Ziraat Bankası, Türkiye Vakıflar Bankası ve Türkiye Halk Bankası şubelerinden herhangi birine yatırmaları gerekmektedir. </a:t>
            </a:r>
            <a:r>
              <a:rPr lang="tr-TR" sz="2400" dirty="0" smtClean="0">
                <a:solidFill>
                  <a:schemeClr val="accent1"/>
                </a:solidFill>
                <a:latin typeface="Calibri" panose="020F0502020204030204" pitchFamily="34" charset="0"/>
              </a:rPr>
              <a:t>1. ve 2. sınıflar herhangi bir ücret yatırmayacaktır.</a:t>
            </a:r>
            <a:endParaRPr lang="tr-TR" sz="2400" dirty="0">
              <a:solidFill>
                <a:schemeClr val="accent1"/>
              </a:solidFill>
              <a:latin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tr-TR" smtClean="0"/>
              <a:t>sorgunram.meb.k12.tr</a:t>
            </a:r>
            <a:endParaRPr lang="tr-TR"/>
          </a:p>
        </p:txBody>
      </p:sp>
      <p:sp>
        <p:nvSpPr>
          <p:cNvPr id="5" name="Dikdörtgen 4"/>
          <p:cNvSpPr/>
          <p:nvPr/>
        </p:nvSpPr>
        <p:spPr>
          <a:xfrm>
            <a:off x="2823757" y="214480"/>
            <a:ext cx="2984235" cy="646331"/>
          </a:xfrm>
          <a:prstGeom prst="rect">
            <a:avLst/>
          </a:prstGeom>
        </p:spPr>
        <p:txBody>
          <a:bodyPr wrap="square">
            <a:spAutoFit/>
          </a:bodyPr>
          <a:lstStyle/>
          <a:p>
            <a:r>
              <a:rPr lang="tr-TR" sz="3600" dirty="0">
                <a:solidFill>
                  <a:schemeClr val="accent3"/>
                </a:solidFill>
              </a:rPr>
              <a:t>e-okul sistemi </a:t>
            </a:r>
          </a:p>
        </p:txBody>
      </p:sp>
      <p:sp>
        <p:nvSpPr>
          <p:cNvPr id="6" name="Dikdörtgen 5"/>
          <p:cNvSpPr/>
          <p:nvPr/>
        </p:nvSpPr>
        <p:spPr>
          <a:xfrm>
            <a:off x="1331640" y="1322477"/>
            <a:ext cx="1800199" cy="830997"/>
          </a:xfrm>
          <a:prstGeom prst="rect">
            <a:avLst/>
          </a:prstGeom>
        </p:spPr>
        <p:txBody>
          <a:bodyPr wrap="square">
            <a:spAutoFit/>
          </a:bodyPr>
          <a:lstStyle/>
          <a:p>
            <a:endParaRPr lang="tr-TR" sz="2400" dirty="0">
              <a:solidFill>
                <a:schemeClr val="accent3"/>
              </a:solidFill>
            </a:endParaRPr>
          </a:p>
          <a:p>
            <a:r>
              <a:rPr lang="tr-TR" sz="2400" dirty="0">
                <a:solidFill>
                  <a:schemeClr val="accent3"/>
                </a:solidFill>
              </a:rPr>
              <a:t>1. Aşama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183892"/>
            <a:ext cx="3456384"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Dikdörtgen 6"/>
          <p:cNvSpPr/>
          <p:nvPr/>
        </p:nvSpPr>
        <p:spPr>
          <a:xfrm>
            <a:off x="5543376" y="537646"/>
            <a:ext cx="1709936" cy="830997"/>
          </a:xfrm>
          <a:prstGeom prst="rect">
            <a:avLst/>
          </a:prstGeom>
        </p:spPr>
        <p:txBody>
          <a:bodyPr wrap="square">
            <a:spAutoFit/>
          </a:bodyPr>
          <a:lstStyle/>
          <a:p>
            <a:endParaRPr lang="tr-TR" sz="2400" dirty="0">
              <a:solidFill>
                <a:schemeClr val="accent3"/>
              </a:solidFill>
            </a:endParaRPr>
          </a:p>
          <a:p>
            <a:r>
              <a:rPr lang="tr-TR" sz="2400" dirty="0">
                <a:solidFill>
                  <a:schemeClr val="accent3"/>
                </a:solidFill>
              </a:rPr>
              <a:t>2. Aşama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8408" y="1479600"/>
            <a:ext cx="3556000" cy="4037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7725070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tr-TR" smtClean="0"/>
              <a:t>sorgunram.meb.k12.tr</a:t>
            </a:r>
            <a:endParaRPr lang="tr-TR"/>
          </a:p>
        </p:txBody>
      </p:sp>
      <p:sp>
        <p:nvSpPr>
          <p:cNvPr id="5" name="Dikdörtgen 4"/>
          <p:cNvSpPr/>
          <p:nvPr/>
        </p:nvSpPr>
        <p:spPr>
          <a:xfrm>
            <a:off x="521484" y="-228252"/>
            <a:ext cx="1800200" cy="830997"/>
          </a:xfrm>
          <a:prstGeom prst="rect">
            <a:avLst/>
          </a:prstGeom>
        </p:spPr>
        <p:txBody>
          <a:bodyPr wrap="square">
            <a:spAutoFit/>
          </a:bodyPr>
          <a:lstStyle/>
          <a:p>
            <a:endParaRPr lang="tr-TR" sz="2400" dirty="0">
              <a:solidFill>
                <a:schemeClr val="accent3"/>
              </a:solidFill>
            </a:endParaRPr>
          </a:p>
          <a:p>
            <a:r>
              <a:rPr lang="tr-TR" sz="2400" dirty="0">
                <a:solidFill>
                  <a:schemeClr val="accent3"/>
                </a:solidFill>
              </a:rPr>
              <a:t>3. Aşama </a:t>
            </a:r>
          </a:p>
        </p:txBody>
      </p:sp>
      <p:sp>
        <p:nvSpPr>
          <p:cNvPr id="6" name="Dikdörtgen 5"/>
          <p:cNvSpPr/>
          <p:nvPr/>
        </p:nvSpPr>
        <p:spPr>
          <a:xfrm>
            <a:off x="539552" y="2924944"/>
            <a:ext cx="2736304" cy="830997"/>
          </a:xfrm>
          <a:prstGeom prst="rect">
            <a:avLst/>
          </a:prstGeom>
        </p:spPr>
        <p:txBody>
          <a:bodyPr wrap="square">
            <a:spAutoFit/>
          </a:bodyPr>
          <a:lstStyle/>
          <a:p>
            <a:endParaRPr lang="tr-TR" sz="2400" dirty="0">
              <a:solidFill>
                <a:schemeClr val="accent3"/>
              </a:solidFill>
            </a:endParaRPr>
          </a:p>
          <a:p>
            <a:r>
              <a:rPr lang="tr-TR" sz="2400" dirty="0">
                <a:solidFill>
                  <a:schemeClr val="accent3"/>
                </a:solidFill>
              </a:rPr>
              <a:t>4. Aşama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55077"/>
            <a:ext cx="8784976" cy="27552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861916"/>
            <a:ext cx="8892480" cy="2879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809955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0108" y="476672"/>
            <a:ext cx="7239000" cy="1143000"/>
          </a:xfrm>
        </p:spPr>
        <p:txBody>
          <a:bodyPr/>
          <a:lstStyle/>
          <a:p>
            <a:pPr fontAlgn="auto">
              <a:spcAft>
                <a:spcPts val="0"/>
              </a:spcAft>
              <a:defRPr/>
            </a:pPr>
            <a:r>
              <a:rPr lang="tr-TR" sz="3200" dirty="0" smtClean="0">
                <a:solidFill>
                  <a:schemeClr val="accent3"/>
                </a:solidFill>
              </a:rPr>
              <a:t>İÇİNDEKİLER</a:t>
            </a:r>
            <a:endParaRPr lang="tr-TR" sz="3200" dirty="0">
              <a:solidFill>
                <a:schemeClr val="accent3"/>
              </a:solidFill>
            </a:endParaRPr>
          </a:p>
        </p:txBody>
      </p:sp>
      <p:sp>
        <p:nvSpPr>
          <p:cNvPr id="3" name="İçerik Yer Tutucusu 2"/>
          <p:cNvSpPr>
            <a:spLocks noGrp="1"/>
          </p:cNvSpPr>
          <p:nvPr>
            <p:ph idx="1"/>
          </p:nvPr>
        </p:nvSpPr>
        <p:spPr>
          <a:xfrm>
            <a:off x="1043608" y="1916832"/>
            <a:ext cx="7467600" cy="3600400"/>
          </a:xfrm>
        </p:spPr>
        <p:txBody>
          <a:bodyPr rtlCol="0"/>
          <a:lstStyle/>
          <a:p>
            <a:pPr fontAlgn="auto">
              <a:spcAft>
                <a:spcPts val="0"/>
              </a:spcAft>
              <a:buFont typeface="Arial" pitchFamily="34" charset="0"/>
              <a:buChar char="»"/>
              <a:defRPr/>
            </a:pPr>
            <a:r>
              <a:rPr lang="tr-TR" dirty="0">
                <a:solidFill>
                  <a:schemeClr val="accent1">
                    <a:lumMod val="75000"/>
                  </a:schemeClr>
                </a:solidFill>
              </a:rPr>
              <a:t>Bilim Sanat Merkezi Nedir?</a:t>
            </a:r>
          </a:p>
          <a:p>
            <a:pPr fontAlgn="auto">
              <a:spcAft>
                <a:spcPts val="0"/>
              </a:spcAft>
              <a:buFont typeface="Arial" pitchFamily="34" charset="0"/>
              <a:buChar char="»"/>
              <a:defRPr/>
            </a:pPr>
            <a:r>
              <a:rPr lang="tr-TR" dirty="0">
                <a:solidFill>
                  <a:schemeClr val="accent1">
                    <a:lumMod val="75000"/>
                  </a:schemeClr>
                </a:solidFill>
              </a:rPr>
              <a:t>Çalışma Şekli ve Saatleri Nedir?</a:t>
            </a:r>
          </a:p>
          <a:p>
            <a:pPr fontAlgn="auto">
              <a:spcAft>
                <a:spcPts val="0"/>
              </a:spcAft>
              <a:buFont typeface="Arial" pitchFamily="34" charset="0"/>
              <a:buChar char="»"/>
              <a:defRPr/>
            </a:pPr>
            <a:r>
              <a:rPr lang="tr-TR" dirty="0" smtClean="0">
                <a:solidFill>
                  <a:schemeClr val="accent1">
                    <a:lumMod val="75000"/>
                  </a:schemeClr>
                </a:solidFill>
              </a:rPr>
              <a:t>Bilim </a:t>
            </a:r>
            <a:r>
              <a:rPr lang="tr-TR" dirty="0">
                <a:solidFill>
                  <a:schemeClr val="accent1">
                    <a:lumMod val="75000"/>
                  </a:schemeClr>
                </a:solidFill>
              </a:rPr>
              <a:t>Sanat Merkezine Öğrenci Nasıl Seçilir?</a:t>
            </a:r>
          </a:p>
          <a:p>
            <a:pPr fontAlgn="auto">
              <a:spcAft>
                <a:spcPts val="0"/>
              </a:spcAft>
              <a:buFont typeface="Arial" pitchFamily="34" charset="0"/>
              <a:buChar char="»"/>
              <a:defRPr/>
            </a:pPr>
            <a:r>
              <a:rPr lang="tr-TR" dirty="0">
                <a:solidFill>
                  <a:schemeClr val="accent1">
                    <a:lumMod val="75000"/>
                  </a:schemeClr>
                </a:solidFill>
              </a:rPr>
              <a:t>Sınıf Öğretmeninin Görevleri Nelerdir</a:t>
            </a:r>
            <a:r>
              <a:rPr lang="tr-TR" dirty="0" smtClean="0">
                <a:solidFill>
                  <a:schemeClr val="accent1">
                    <a:lumMod val="75000"/>
                  </a:schemeClr>
                </a:solidFill>
              </a:rPr>
              <a:t>?</a:t>
            </a:r>
            <a:r>
              <a:rPr lang="tr-TR" dirty="0">
                <a:solidFill>
                  <a:schemeClr val="accent1">
                    <a:lumMod val="75000"/>
                  </a:schemeClr>
                </a:solidFill>
              </a:rPr>
              <a:t> </a:t>
            </a:r>
            <a:endParaRPr lang="tr-TR" dirty="0" smtClean="0">
              <a:solidFill>
                <a:schemeClr val="accent1">
                  <a:lumMod val="75000"/>
                </a:schemeClr>
              </a:solidFill>
            </a:endParaRPr>
          </a:p>
          <a:p>
            <a:pPr fontAlgn="auto">
              <a:spcAft>
                <a:spcPts val="0"/>
              </a:spcAft>
              <a:buFont typeface="Arial" pitchFamily="34" charset="0"/>
              <a:buChar char="»"/>
              <a:defRPr/>
            </a:pPr>
            <a:r>
              <a:rPr lang="tr-TR" dirty="0" smtClean="0">
                <a:solidFill>
                  <a:schemeClr val="accent1">
                    <a:lumMod val="75000"/>
                  </a:schemeClr>
                </a:solidFill>
              </a:rPr>
              <a:t>Üstün </a:t>
            </a:r>
            <a:r>
              <a:rPr lang="tr-TR" dirty="0">
                <a:solidFill>
                  <a:schemeClr val="accent1">
                    <a:lumMod val="75000"/>
                  </a:schemeClr>
                </a:solidFill>
              </a:rPr>
              <a:t>Zeka-Yetenek Nedir ve Nasıl Anlaşılır?</a:t>
            </a:r>
          </a:p>
          <a:p>
            <a:pPr fontAlgn="auto">
              <a:spcAft>
                <a:spcPts val="0"/>
              </a:spcAft>
              <a:buFont typeface="Arial" pitchFamily="34" charset="0"/>
              <a:buChar char="»"/>
              <a:defRPr/>
            </a:pPr>
            <a:endParaRPr lang="tr-TR" dirty="0">
              <a:solidFill>
                <a:schemeClr val="accent1">
                  <a:lumMod val="75000"/>
                </a:schemeClr>
              </a:solidFill>
            </a:endParaRPr>
          </a:p>
          <a:p>
            <a:pPr marL="0" indent="0" fontAlgn="auto">
              <a:spcAft>
                <a:spcPts val="0"/>
              </a:spcAft>
              <a:buFont typeface="Arial" pitchFamily="34" charset="0"/>
              <a:buNone/>
              <a:defRPr/>
            </a:pPr>
            <a:endParaRPr lang="tr-TR" sz="2400" dirty="0"/>
          </a:p>
        </p:txBody>
      </p:sp>
      <p:sp>
        <p:nvSpPr>
          <p:cNvPr id="4" name="Altbilgi Yer Tutucusu 3"/>
          <p:cNvSpPr>
            <a:spLocks noGrp="1"/>
          </p:cNvSpPr>
          <p:nvPr>
            <p:ph type="ftr" sz="quarter" idx="10"/>
          </p:nvPr>
        </p:nvSpPr>
        <p:spPr>
          <a:xfrm>
            <a:off x="755576" y="6629400"/>
            <a:ext cx="7162800" cy="228600"/>
          </a:xfrm>
        </p:spPr>
        <p:txBody>
          <a:bodyPr/>
          <a:lstStyle/>
          <a:p>
            <a:pPr>
              <a:defRPr/>
            </a:pPr>
            <a:endParaRPr lang="tr-T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tr-TR" smtClean="0"/>
              <a:t>sorgunram.meb.k12.tr</a:t>
            </a:r>
            <a:endParaRPr lang="tr-TR"/>
          </a:p>
        </p:txBody>
      </p:sp>
      <p:sp>
        <p:nvSpPr>
          <p:cNvPr id="5" name="Dikdörtgen 4"/>
          <p:cNvSpPr/>
          <p:nvPr/>
        </p:nvSpPr>
        <p:spPr>
          <a:xfrm>
            <a:off x="1043608" y="332656"/>
            <a:ext cx="1367682" cy="461665"/>
          </a:xfrm>
          <a:prstGeom prst="rect">
            <a:avLst/>
          </a:prstGeom>
        </p:spPr>
        <p:txBody>
          <a:bodyPr wrap="none">
            <a:spAutoFit/>
          </a:bodyPr>
          <a:lstStyle/>
          <a:p>
            <a:r>
              <a:rPr lang="tr-TR" sz="2400" dirty="0">
                <a:solidFill>
                  <a:schemeClr val="accent3"/>
                </a:solidFill>
              </a:rPr>
              <a:t>5.Aşama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752474"/>
            <a:ext cx="8640961" cy="5988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733812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tr-TR" smtClean="0"/>
              <a:t>sorgunram.meb.k12.tr</a:t>
            </a:r>
            <a:endParaRPr lang="tr-TR"/>
          </a:p>
        </p:txBody>
      </p:sp>
      <p:sp>
        <p:nvSpPr>
          <p:cNvPr id="5" name="Dikdörtgen 4"/>
          <p:cNvSpPr/>
          <p:nvPr/>
        </p:nvSpPr>
        <p:spPr>
          <a:xfrm>
            <a:off x="1017836" y="0"/>
            <a:ext cx="1367682" cy="461665"/>
          </a:xfrm>
          <a:prstGeom prst="rect">
            <a:avLst/>
          </a:prstGeom>
        </p:spPr>
        <p:txBody>
          <a:bodyPr wrap="none">
            <a:spAutoFit/>
          </a:bodyPr>
          <a:lstStyle/>
          <a:p>
            <a:r>
              <a:rPr lang="tr-TR" sz="2400" dirty="0">
                <a:solidFill>
                  <a:schemeClr val="accent3"/>
                </a:solidFill>
              </a:rPr>
              <a:t>6.Aşama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4664"/>
            <a:ext cx="8784976" cy="6453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822217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p>
            <a:pPr>
              <a:defRPr/>
            </a:pPr>
            <a:endParaRPr lang="tr-TR" dirty="0"/>
          </a:p>
        </p:txBody>
      </p:sp>
      <p:sp>
        <p:nvSpPr>
          <p:cNvPr id="27650" name="Rectangle 3"/>
          <p:cNvSpPr>
            <a:spLocks noGrp="1"/>
          </p:cNvSpPr>
          <p:nvPr>
            <p:ph type="body" idx="4294967295"/>
          </p:nvPr>
        </p:nvSpPr>
        <p:spPr>
          <a:xfrm>
            <a:off x="914400" y="1268413"/>
            <a:ext cx="8229600" cy="5113337"/>
          </a:xfrm>
        </p:spPr>
        <p:txBody>
          <a:bodyPr rtlCol="0">
            <a:noAutofit/>
          </a:bodyPr>
          <a:lstStyle/>
          <a:p>
            <a:pPr algn="just" fontAlgn="auto">
              <a:spcAft>
                <a:spcPts val="0"/>
              </a:spcAft>
              <a:buFont typeface="Wingdings" panose="05000000000000000000" pitchFamily="2" charset="2"/>
              <a:buChar char="Ø"/>
              <a:defRPr/>
            </a:pPr>
            <a:r>
              <a:rPr lang="tr-TR" altLang="tr-TR" sz="2400" dirty="0" smtClean="0">
                <a:solidFill>
                  <a:schemeClr val="accent1"/>
                </a:solidFill>
              </a:rPr>
              <a:t>BİLSEM’in hedef kitlesi parlak öğrenciler değil, üstün yetenekli öğrencilerdir. </a:t>
            </a:r>
          </a:p>
          <a:p>
            <a:pPr algn="just" fontAlgn="auto">
              <a:spcAft>
                <a:spcPts val="0"/>
              </a:spcAft>
              <a:buFont typeface="Wingdings" panose="05000000000000000000" pitchFamily="2" charset="2"/>
              <a:buChar char="Ø"/>
              <a:defRPr/>
            </a:pPr>
            <a:r>
              <a:rPr lang="tr-TR" altLang="tr-TR" sz="2400" dirty="0" smtClean="0">
                <a:solidFill>
                  <a:schemeClr val="accent1"/>
                </a:solidFill>
              </a:rPr>
              <a:t>Öğrenci gözlem formlarının doldurulmasında, sınıf öğretmenlerimizin duyarlı, özverili ve titiz davranmaları bu tanılamanın en önemli noktasını oluşturmaktadır. </a:t>
            </a:r>
          </a:p>
          <a:p>
            <a:pPr algn="just" fontAlgn="auto">
              <a:spcAft>
                <a:spcPts val="0"/>
              </a:spcAft>
              <a:buFont typeface="Wingdings" panose="05000000000000000000" pitchFamily="2" charset="2"/>
              <a:buChar char="Ø"/>
              <a:defRPr/>
            </a:pPr>
            <a:r>
              <a:rPr lang="tr-TR" altLang="tr-TR" sz="2400" dirty="0" smtClean="0">
                <a:solidFill>
                  <a:schemeClr val="accent1"/>
                </a:solidFill>
              </a:rPr>
              <a:t>Sınıf öğretmenleri sayı sınırlaması olmadan uygun gördükleri öğrencileri aday gösterebilirler.</a:t>
            </a:r>
            <a:endParaRPr lang="tr-TR" altLang="tr-TR" sz="2400" dirty="0">
              <a:solidFill>
                <a:schemeClr val="accent1"/>
              </a:solidFill>
            </a:endParaRPr>
          </a:p>
          <a:p>
            <a:pPr algn="just" fontAlgn="auto">
              <a:spcAft>
                <a:spcPts val="0"/>
              </a:spcAft>
              <a:buFont typeface="Wingdings" panose="05000000000000000000" pitchFamily="2" charset="2"/>
              <a:buChar char="Ø"/>
              <a:defRPr/>
            </a:pPr>
            <a:r>
              <a:rPr lang="tr-TR" altLang="tr-TR" sz="2400" dirty="0" smtClean="0">
                <a:solidFill>
                  <a:srgbClr val="FF0000"/>
                </a:solidFill>
              </a:rPr>
              <a:t>Parlak ve üstün yetenekli çocuklar arasındaki farklılıkların bilinmesi daha isabetli seçim yapmanıza yardımcı olacaktır.</a:t>
            </a:r>
          </a:p>
        </p:txBody>
      </p:sp>
      <p:sp>
        <p:nvSpPr>
          <p:cNvPr id="7" name="Dikdörtgen 6"/>
          <p:cNvSpPr/>
          <p:nvPr/>
        </p:nvSpPr>
        <p:spPr>
          <a:xfrm>
            <a:off x="872828" y="591426"/>
            <a:ext cx="8460432" cy="461665"/>
          </a:xfrm>
          <a:prstGeom prst="rect">
            <a:avLst/>
          </a:prstGeom>
        </p:spPr>
        <p:txBody>
          <a:bodyPr wrap="square">
            <a:spAutoFit/>
          </a:bodyPr>
          <a:lstStyle/>
          <a:p>
            <a:r>
              <a:rPr lang="tr-TR" sz="2400" b="1" dirty="0" smtClean="0">
                <a:solidFill>
                  <a:schemeClr val="accent3"/>
                </a:solidFill>
              </a:rPr>
              <a:t>ADAY GÖSTERMEDE DİKKAT EDİLECEK HUSUSLAR </a:t>
            </a:r>
            <a:endParaRPr lang="tr-TR" sz="2400"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0">
                                            <p:txEl>
                                              <p:pRg st="2" end="2"/>
                                            </p:txEl>
                                          </p:spTgt>
                                        </p:tgtEl>
                                        <p:attrNameLst>
                                          <p:attrName>style.visibility</p:attrName>
                                        </p:attrNameLst>
                                      </p:cBhvr>
                                      <p:to>
                                        <p:strVal val="visible"/>
                                      </p:to>
                                    </p:set>
                                    <p:animEffect transition="in" filter="fade">
                                      <p:cBhvr>
                                        <p:cTn id="21" dur="1000"/>
                                        <p:tgtEl>
                                          <p:spTgt spid="27650">
                                            <p:txEl>
                                              <p:pRg st="2" end="2"/>
                                            </p:txEl>
                                          </p:spTgt>
                                        </p:tgtEl>
                                      </p:cBhvr>
                                    </p:animEffect>
                                    <p:anim calcmode="lin" valueType="num">
                                      <p:cBhvr>
                                        <p:cTn id="22"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50">
                                            <p:txEl>
                                              <p:pRg st="3" end="3"/>
                                            </p:txEl>
                                          </p:spTgt>
                                        </p:tgtEl>
                                        <p:attrNameLst>
                                          <p:attrName>style.visibility</p:attrName>
                                        </p:attrNameLst>
                                      </p:cBhvr>
                                      <p:to>
                                        <p:strVal val="visible"/>
                                      </p:to>
                                    </p:set>
                                    <p:animEffect transition="in" filter="fade">
                                      <p:cBhvr>
                                        <p:cTn id="28" dur="1000"/>
                                        <p:tgtEl>
                                          <p:spTgt spid="27650">
                                            <p:txEl>
                                              <p:pRg st="3" end="3"/>
                                            </p:txEl>
                                          </p:spTgt>
                                        </p:tgtEl>
                                      </p:cBhvr>
                                    </p:animEffect>
                                    <p:anim calcmode="lin" valueType="num">
                                      <p:cBhvr>
                                        <p:cTn id="29"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1534765_665320080194860_1986700848_o"/>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graphicFrame>
        <p:nvGraphicFramePr>
          <p:cNvPr id="33823" name="Group 31"/>
          <p:cNvGraphicFramePr>
            <a:graphicFrameLocks noGrp="1"/>
          </p:cNvGraphicFramePr>
          <p:nvPr/>
        </p:nvGraphicFramePr>
        <p:xfrm>
          <a:off x="73025" y="73025"/>
          <a:ext cx="9144000" cy="1280068"/>
        </p:xfrm>
        <a:graphic>
          <a:graphicData uri="http://schemas.openxmlformats.org/drawingml/2006/table">
            <a:tbl>
              <a:tblPr>
                <a:tableStyleId>{3C2FFA5D-87B4-456A-9821-1D502468CF0F}</a:tableStyleId>
              </a:tblPr>
              <a:tblGrid>
                <a:gridCol w="4500563"/>
                <a:gridCol w="4643437"/>
              </a:tblGrid>
              <a:tr h="51790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a:t>
                      </a:r>
                      <a:r>
                        <a:rPr kumimoji="0" lang="tr-TR" altLang="tr-TR" sz="2200" u="none" strike="noStrike" cap="none" normalizeH="0" baseline="0" dirty="0" smtClean="0">
                          <a:ln>
                            <a:noFill/>
                          </a:ln>
                          <a:effectLst/>
                        </a:rPr>
                        <a:t>     PARLAK ÇOCUK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7" marB="45697" horzOverflow="overflow"/>
                </a:tc>
              </a:tr>
              <a:tr h="76162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Yanıtları bilir.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Sorular sorar. Soruların ayrıntılarını tartışır.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49" name="Group 41"/>
          <p:cNvGraphicFramePr>
            <a:graphicFrameLocks noGrp="1"/>
          </p:cNvGraphicFramePr>
          <p:nvPr>
            <p:ph/>
          </p:nvPr>
        </p:nvGraphicFramePr>
        <p:xfrm>
          <a:off x="0" y="0"/>
          <a:ext cx="9144000" cy="1052513"/>
        </p:xfrm>
        <a:graphic>
          <a:graphicData uri="http://schemas.openxmlformats.org/drawingml/2006/table">
            <a:tbl>
              <a:tblPr>
                <a:tableStyleId>{3C2FFA5D-87B4-456A-9821-1D502468CF0F}</a:tableStyleId>
              </a:tblPr>
              <a:tblGrid>
                <a:gridCol w="4572000"/>
                <a:gridCol w="4572000"/>
              </a:tblGrid>
              <a:tr h="5445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2</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5080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İlgilidir.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Aşırı meraklıdır.</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47107" name="Resim 2"/>
          <p:cNvPicPr>
            <a:picLocks noChangeAspect="1"/>
          </p:cNvPicPr>
          <p:nvPr/>
        </p:nvPicPr>
        <p:blipFill>
          <a:blip r:embed="rId2" cstate="print"/>
          <a:srcRect/>
          <a:stretch>
            <a:fillRect/>
          </a:stretch>
        </p:blipFill>
        <p:spPr bwMode="auto">
          <a:xfrm>
            <a:off x="0" y="1052513"/>
            <a:ext cx="9144000" cy="5843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1403664_628372963889572_602736764_o"/>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graphicFrame>
        <p:nvGraphicFramePr>
          <p:cNvPr id="70688" name="Group 32"/>
          <p:cNvGraphicFramePr>
            <a:graphicFrameLocks noGrp="1"/>
          </p:cNvGraphicFramePr>
          <p:nvPr>
            <p:ph/>
          </p:nvPr>
        </p:nvGraphicFramePr>
        <p:xfrm>
          <a:off x="0" y="0"/>
          <a:ext cx="9144000" cy="1339850"/>
        </p:xfrm>
        <a:graphic>
          <a:graphicData uri="http://schemas.openxmlformats.org/drawingml/2006/table">
            <a:tbl>
              <a:tblPr>
                <a:tableStyleId>{3C2FFA5D-87B4-456A-9821-1D502468CF0F}</a:tableStyleId>
              </a:tblPr>
              <a:tblGrid>
                <a:gridCol w="4500563"/>
                <a:gridCol w="4643437"/>
              </a:tblGrid>
              <a:tr h="57785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3</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47466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Dikkatini yoğunlaştırır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Hem zihinsel hem de fiziksel olarak katılım gösterir.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60" name="Group 16"/>
          <p:cNvGraphicFramePr>
            <a:graphicFrameLocks noGrp="1"/>
          </p:cNvGraphicFramePr>
          <p:nvPr>
            <p:ph/>
          </p:nvPr>
        </p:nvGraphicFramePr>
        <p:xfrm>
          <a:off x="0" y="0"/>
          <a:ext cx="9144000" cy="1280068"/>
        </p:xfrm>
        <a:graphic>
          <a:graphicData uri="http://schemas.openxmlformats.org/drawingml/2006/table">
            <a:tbl>
              <a:tblPr>
                <a:tableStyleId>{3C2FFA5D-87B4-456A-9821-1D502468CF0F}</a:tableStyleId>
              </a:tblPr>
              <a:tblGrid>
                <a:gridCol w="4427538"/>
                <a:gridCol w="4716462"/>
              </a:tblGrid>
              <a:tr h="51790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4</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7" marB="45697" horzOverflow="overflow"/>
                </a:tc>
              </a:tr>
              <a:tr h="76162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İyi fikirleri vardır.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Alışılmamış, tuhaf, saçma gelen fikirlere sahiptir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49155" name="Picture 4" descr="734096_480406615352875_2020907951_n"/>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97" name="Group 29"/>
          <p:cNvGraphicFramePr>
            <a:graphicFrameLocks noGrp="1"/>
          </p:cNvGraphicFramePr>
          <p:nvPr>
            <p:ph/>
          </p:nvPr>
        </p:nvGraphicFramePr>
        <p:xfrm>
          <a:off x="0" y="0"/>
          <a:ext cx="9144000" cy="1280068"/>
        </p:xfrm>
        <a:graphic>
          <a:graphicData uri="http://schemas.openxmlformats.org/drawingml/2006/table">
            <a:tbl>
              <a:tblPr>
                <a:tableStyleId>{3C2FFA5D-87B4-456A-9821-1D502468CF0F}</a:tableStyleId>
              </a:tblPr>
              <a:tblGrid>
                <a:gridCol w="4502150"/>
                <a:gridCol w="4641850"/>
              </a:tblGrid>
              <a:tr h="51790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5</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7" marB="45697" horzOverflow="overflow"/>
                </a:tc>
              </a:tr>
              <a:tr h="76162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Çok çalışır.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Etrafta dolanıp çalışmaz gibi görünürken sınavlarda başarılıdır.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51203" name="Resim 2"/>
          <p:cNvPicPr>
            <a:picLocks noChangeAspect="1"/>
          </p:cNvPicPr>
          <p:nvPr/>
        </p:nvPicPr>
        <p:blipFill>
          <a:blip r:embed="rId2" cstate="print"/>
          <a:srcRect/>
          <a:stretch>
            <a:fillRect/>
          </a:stretch>
        </p:blipFill>
        <p:spPr bwMode="auto">
          <a:xfrm>
            <a:off x="0" y="1268413"/>
            <a:ext cx="9144000" cy="5599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53" name="Group 37"/>
          <p:cNvGraphicFramePr>
            <a:graphicFrameLocks noGrp="1"/>
          </p:cNvGraphicFramePr>
          <p:nvPr>
            <p:ph/>
          </p:nvPr>
        </p:nvGraphicFramePr>
        <p:xfrm>
          <a:off x="0" y="-27384"/>
          <a:ext cx="9144000" cy="1280068"/>
        </p:xfrm>
        <a:graphic>
          <a:graphicData uri="http://schemas.openxmlformats.org/drawingml/2006/table">
            <a:tbl>
              <a:tblPr>
                <a:tableStyleId>{3C2FFA5D-87B4-456A-9821-1D502468CF0F}</a:tableStyleId>
              </a:tblPr>
              <a:tblGrid>
                <a:gridCol w="4502150"/>
                <a:gridCol w="4641850"/>
              </a:tblGrid>
              <a:tr h="51790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6</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7" marB="45697" horzOverflow="overflow"/>
                </a:tc>
              </a:tr>
              <a:tr h="76162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Soruları yanıtlar.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Sorunun ayrıntılarını dikkate alarak tartışır, zenginleştirir.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697" marB="45697"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52227" name="Resim 2"/>
          <p:cNvPicPr>
            <a:picLocks noChangeAspect="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1454829_630446457015556_1221214646_n"/>
          <p:cNvPicPr>
            <a:picLocks noChangeAspect="1" noChangeArrowheads="1"/>
          </p:cNvPicPr>
          <p:nvPr/>
        </p:nvPicPr>
        <p:blipFill>
          <a:blip r:embed="rId2" cstate="print"/>
          <a:srcRect b="19881"/>
          <a:stretch>
            <a:fillRect/>
          </a:stretch>
        </p:blipFill>
        <p:spPr bwMode="auto">
          <a:xfrm>
            <a:off x="0" y="1125538"/>
            <a:ext cx="9144000" cy="5759450"/>
          </a:xfrm>
          <a:prstGeom prst="rect">
            <a:avLst/>
          </a:prstGeom>
          <a:noFill/>
          <a:ln w="9525">
            <a:noFill/>
            <a:miter lim="800000"/>
            <a:headEnd/>
            <a:tailEnd/>
          </a:ln>
        </p:spPr>
      </p:pic>
      <p:graphicFrame>
        <p:nvGraphicFramePr>
          <p:cNvPr id="91139" name="Group 3"/>
          <p:cNvGraphicFramePr>
            <a:graphicFrameLocks noGrp="1"/>
          </p:cNvGraphicFramePr>
          <p:nvPr>
            <p:ph/>
          </p:nvPr>
        </p:nvGraphicFramePr>
        <p:xfrm>
          <a:off x="0" y="-27384"/>
          <a:ext cx="9144000" cy="1196975"/>
        </p:xfrm>
        <a:graphic>
          <a:graphicData uri="http://schemas.openxmlformats.org/drawingml/2006/table">
            <a:tbl>
              <a:tblPr>
                <a:tableStyleId>{3C2FFA5D-87B4-456A-9821-1D502468CF0F}</a:tableStyleId>
              </a:tblPr>
              <a:tblGrid>
                <a:gridCol w="4500563"/>
                <a:gridCol w="4643437"/>
              </a:tblGrid>
              <a:tr h="6044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7</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28" marB="45728"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ÜSTÜN YETENEKLİ ÇOCUK </a:t>
                      </a:r>
                      <a:endParaRPr kumimoji="0" lang="tr-TR" altLang="tr-TR" sz="2400" b="1" i="0" u="none" strike="noStrike" cap="none" normalizeH="0" baseline="0" dirty="0" smtClean="0">
                        <a:ln>
                          <a:noFill/>
                        </a:ln>
                        <a:solidFill>
                          <a:srgbClr val="000000"/>
                        </a:solidFill>
                        <a:effectLst/>
                        <a:latin typeface="Constantia" pitchFamily="18" charset="0"/>
                        <a:cs typeface="Arial" charset="0"/>
                      </a:endParaRPr>
                    </a:p>
                  </a:txBody>
                  <a:tcPr marT="45728" marB="45728" horzOverflow="overflow"/>
                </a:tc>
              </a:tr>
              <a:tr h="59256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Üst grubu oluşturur.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728" marB="45728"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Grubun ötesindedir.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728" marB="45728"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1"/>
          <p:cNvSpPr>
            <a:spLocks noGrp="1" noChangeArrowheads="1"/>
          </p:cNvSpPr>
          <p:nvPr>
            <p:ph type="title"/>
          </p:nvPr>
        </p:nvSpPr>
        <p:spPr>
          <a:xfrm>
            <a:off x="613297" y="908720"/>
            <a:ext cx="8496175" cy="4752528"/>
          </a:xfrm>
        </p:spPr>
        <p:txBody>
          <a:bodyPr/>
          <a:lstStyle/>
          <a:p>
            <a:pPr fontAlgn="auto">
              <a:spcAft>
                <a:spcPts val="0"/>
              </a:spcAft>
              <a:defRPr/>
            </a:pPr>
            <a:r>
              <a:rPr lang="tr-TR" altLang="tr-TR" sz="2400" b="0" dirty="0">
                <a:ln w="12700">
                  <a:solidFill>
                    <a:schemeClr val="accent1">
                      <a:lumMod val="50000"/>
                    </a:schemeClr>
                  </a:solidFill>
                </a:ln>
                <a:solidFill>
                  <a:schemeClr val="accent1"/>
                </a:solidFill>
                <a:effectLst/>
              </a:rPr>
              <a:t>Bilim ve Sanat Merkezleri, okul öncesi eğitim, ilkokul, ortaokul ve lise çağındaki </a:t>
            </a:r>
            <a:r>
              <a:rPr lang="tr-TR" altLang="tr-TR" sz="2400" b="0" dirty="0" smtClean="0">
                <a:ln w="12700">
                  <a:solidFill>
                    <a:schemeClr val="accent1">
                      <a:lumMod val="50000"/>
                    </a:schemeClr>
                  </a:solidFill>
                </a:ln>
                <a:solidFill>
                  <a:schemeClr val="accent1"/>
                </a:solidFill>
                <a:effectLst/>
              </a:rPr>
              <a:t>özel </a:t>
            </a:r>
            <a:r>
              <a:rPr lang="tr-TR" altLang="tr-TR" sz="2400" b="0" dirty="0">
                <a:ln w="12700">
                  <a:solidFill>
                    <a:schemeClr val="accent1">
                      <a:lumMod val="50000"/>
                    </a:schemeClr>
                  </a:solidFill>
                </a:ln>
                <a:solidFill>
                  <a:schemeClr val="accent1"/>
                </a:solidFill>
                <a:effectLst/>
              </a:rPr>
              <a:t>yetenekli öğrencilerin (resim, müzik ve genel zihinsel yetenek) örgün eğitim </a:t>
            </a:r>
            <a:r>
              <a:rPr lang="tr-TR" altLang="tr-TR" sz="2400" b="0" dirty="0" smtClean="0">
                <a:ln w="12700">
                  <a:solidFill>
                    <a:schemeClr val="accent1">
                      <a:lumMod val="50000"/>
                    </a:schemeClr>
                  </a:solidFill>
                </a:ln>
                <a:solidFill>
                  <a:schemeClr val="accent1"/>
                </a:solidFill>
                <a:effectLst/>
              </a:rPr>
              <a:t>kurumlarındaki </a:t>
            </a:r>
            <a:r>
              <a:rPr lang="tr-TR" altLang="tr-TR" sz="2400" b="0" dirty="0">
                <a:ln w="12700">
                  <a:solidFill>
                    <a:schemeClr val="accent1">
                      <a:lumMod val="50000"/>
                    </a:schemeClr>
                  </a:solidFill>
                </a:ln>
                <a:solidFill>
                  <a:schemeClr val="accent1"/>
                </a:solidFill>
                <a:effectLst/>
              </a:rPr>
              <a:t>eğitimlerini aksatmayacak şekilde </a:t>
            </a:r>
            <a:r>
              <a:rPr lang="tr-TR" altLang="tr-TR" sz="2400" b="0" dirty="0" smtClean="0">
                <a:ln w="12700">
                  <a:solidFill>
                    <a:schemeClr val="accent1">
                      <a:lumMod val="50000"/>
                    </a:schemeClr>
                  </a:solidFill>
                </a:ln>
                <a:solidFill>
                  <a:schemeClr val="accent1"/>
                </a:solidFill>
                <a:effectLst/>
              </a:rPr>
              <a:t>bireysel yeteneklerinin farkında </a:t>
            </a:r>
            <a:r>
              <a:rPr lang="tr-TR" altLang="tr-TR" sz="2400" b="0" dirty="0">
                <a:ln w="12700">
                  <a:solidFill>
                    <a:schemeClr val="accent1">
                      <a:lumMod val="50000"/>
                    </a:schemeClr>
                  </a:solidFill>
                </a:ln>
                <a:solidFill>
                  <a:schemeClr val="accent1"/>
                </a:solidFill>
                <a:effectLst/>
              </a:rPr>
              <a:t>olmalarını ve kapasitelerini geliştirerek en üst düzeyde kullanmalarını </a:t>
            </a:r>
            <a:br>
              <a:rPr lang="tr-TR" altLang="tr-TR" sz="2400" b="0" dirty="0">
                <a:ln w="12700">
                  <a:solidFill>
                    <a:schemeClr val="accent1">
                      <a:lumMod val="50000"/>
                    </a:schemeClr>
                  </a:solidFill>
                </a:ln>
                <a:solidFill>
                  <a:schemeClr val="accent1"/>
                </a:solidFill>
                <a:effectLst/>
              </a:rPr>
            </a:br>
            <a:r>
              <a:rPr lang="tr-TR" altLang="tr-TR" sz="2400" b="0" dirty="0">
                <a:ln w="12700">
                  <a:solidFill>
                    <a:schemeClr val="accent1">
                      <a:lumMod val="50000"/>
                    </a:schemeClr>
                  </a:solidFill>
                </a:ln>
                <a:solidFill>
                  <a:schemeClr val="accent1"/>
                </a:solidFill>
                <a:effectLst/>
              </a:rPr>
              <a:t>sağlamak amacıyla açılmış olan bağımsız özel eğitim kurumlarıdır. </a:t>
            </a:r>
            <a:r>
              <a:rPr lang="tr-TR" altLang="tr-TR" sz="2400" b="0" dirty="0" smtClean="0">
                <a:ln w="12700">
                  <a:solidFill>
                    <a:schemeClr val="accent1">
                      <a:lumMod val="50000"/>
                    </a:schemeClr>
                  </a:solidFill>
                </a:ln>
                <a:solidFill>
                  <a:schemeClr val="accent1"/>
                </a:solidFill>
                <a:effectLst/>
              </a:rPr>
              <a:t/>
            </a:r>
            <a:br>
              <a:rPr lang="tr-TR" altLang="tr-TR" sz="2400" b="0" dirty="0" smtClean="0">
                <a:ln w="12700">
                  <a:solidFill>
                    <a:schemeClr val="accent1">
                      <a:lumMod val="50000"/>
                    </a:schemeClr>
                  </a:solidFill>
                </a:ln>
                <a:solidFill>
                  <a:schemeClr val="accent1"/>
                </a:solidFill>
                <a:effectLst/>
              </a:rPr>
            </a:br>
            <a:r>
              <a:rPr lang="tr-TR" altLang="tr-TR" sz="2400" b="0" dirty="0">
                <a:ln w="12700">
                  <a:solidFill>
                    <a:schemeClr val="accent1">
                      <a:lumMod val="50000"/>
                    </a:schemeClr>
                  </a:solidFill>
                </a:ln>
                <a:solidFill>
                  <a:schemeClr val="accent1"/>
                </a:solidFill>
                <a:effectLst/>
              </a:rPr>
              <a:t/>
            </a:r>
            <a:br>
              <a:rPr lang="tr-TR" altLang="tr-TR" sz="2400" b="0" dirty="0">
                <a:ln w="12700">
                  <a:solidFill>
                    <a:schemeClr val="accent1">
                      <a:lumMod val="50000"/>
                    </a:schemeClr>
                  </a:solidFill>
                </a:ln>
                <a:solidFill>
                  <a:schemeClr val="accent1"/>
                </a:solidFill>
                <a:effectLst/>
              </a:rPr>
            </a:br>
            <a:r>
              <a:rPr lang="tr-TR" altLang="tr-TR" sz="2400" b="0" dirty="0" smtClean="0">
                <a:ln w="12700">
                  <a:solidFill>
                    <a:schemeClr val="accent1">
                      <a:lumMod val="50000"/>
                    </a:schemeClr>
                  </a:solidFill>
                </a:ln>
                <a:solidFill>
                  <a:schemeClr val="accent1"/>
                </a:solidFill>
                <a:effectLst/>
              </a:rPr>
              <a:t>Bu merkezlerde </a:t>
            </a:r>
            <a:r>
              <a:rPr lang="tr-TR" altLang="tr-TR" sz="2400" b="0" dirty="0">
                <a:ln w="12700">
                  <a:solidFill>
                    <a:schemeClr val="accent1">
                      <a:lumMod val="50000"/>
                    </a:schemeClr>
                  </a:solidFill>
                </a:ln>
                <a:solidFill>
                  <a:schemeClr val="accent1"/>
                </a:solidFill>
                <a:effectLst/>
              </a:rPr>
              <a:t>öğrenciler uyum, </a:t>
            </a:r>
            <a:r>
              <a:rPr lang="tr-TR" altLang="tr-TR" sz="2400" b="0" dirty="0" smtClean="0">
                <a:ln w="12700">
                  <a:solidFill>
                    <a:schemeClr val="accent1">
                      <a:lumMod val="50000"/>
                    </a:schemeClr>
                  </a:solidFill>
                </a:ln>
                <a:solidFill>
                  <a:schemeClr val="accent1"/>
                </a:solidFill>
                <a:effectLst/>
              </a:rPr>
              <a:t>destek eğitimi, bireysel yetenekleri </a:t>
            </a:r>
            <a:r>
              <a:rPr lang="tr-TR" altLang="tr-TR" sz="2400" b="0" dirty="0">
                <a:ln w="12700">
                  <a:solidFill>
                    <a:schemeClr val="accent1">
                      <a:lumMod val="50000"/>
                    </a:schemeClr>
                  </a:solidFill>
                </a:ln>
                <a:solidFill>
                  <a:schemeClr val="accent1"/>
                </a:solidFill>
                <a:effectLst/>
              </a:rPr>
              <a:t>fark ettirme, </a:t>
            </a:r>
            <a:r>
              <a:rPr lang="tr-TR" altLang="tr-TR" sz="2400" b="0" dirty="0" smtClean="0">
                <a:ln w="12700">
                  <a:solidFill>
                    <a:schemeClr val="accent1">
                      <a:lumMod val="50000"/>
                    </a:schemeClr>
                  </a:solidFill>
                </a:ln>
                <a:solidFill>
                  <a:schemeClr val="accent1"/>
                </a:solidFill>
                <a:effectLst/>
              </a:rPr>
              <a:t>özel </a:t>
            </a:r>
            <a:r>
              <a:rPr lang="tr-TR" altLang="tr-TR" sz="2400" b="0" dirty="0">
                <a:ln w="12700">
                  <a:solidFill>
                    <a:schemeClr val="accent1">
                      <a:lumMod val="50000"/>
                    </a:schemeClr>
                  </a:solidFill>
                </a:ln>
                <a:solidFill>
                  <a:schemeClr val="accent1"/>
                </a:solidFill>
                <a:effectLst/>
              </a:rPr>
              <a:t>yetenekleri geliştirme ve proje üretimi/yönetimi alanlarında düzenlenmiş </a:t>
            </a:r>
            <a:br>
              <a:rPr lang="tr-TR" altLang="tr-TR" sz="2400" b="0" dirty="0">
                <a:ln w="12700">
                  <a:solidFill>
                    <a:schemeClr val="accent1">
                      <a:lumMod val="50000"/>
                    </a:schemeClr>
                  </a:solidFill>
                </a:ln>
                <a:solidFill>
                  <a:schemeClr val="accent1"/>
                </a:solidFill>
                <a:effectLst/>
              </a:rPr>
            </a:br>
            <a:r>
              <a:rPr lang="tr-TR" altLang="tr-TR" sz="2400" b="0" dirty="0">
                <a:ln w="12700">
                  <a:solidFill>
                    <a:schemeClr val="accent1">
                      <a:lumMod val="50000"/>
                    </a:schemeClr>
                  </a:solidFill>
                </a:ln>
                <a:solidFill>
                  <a:schemeClr val="accent1"/>
                </a:solidFill>
                <a:effectLst/>
              </a:rPr>
              <a:t>eğitim programlarına alınırlar. </a:t>
            </a:r>
            <a:endParaRPr lang="tr-TR" altLang="tr-TR" sz="2400" b="0" dirty="0" smtClean="0">
              <a:solidFill>
                <a:schemeClr val="accent1"/>
              </a:solidFill>
              <a:effectLst/>
            </a:endParaRPr>
          </a:p>
        </p:txBody>
      </p:sp>
      <p:sp>
        <p:nvSpPr>
          <p:cNvPr id="5" name="Rectangle 15"/>
          <p:cNvSpPr>
            <a:spLocks noGrp="1" noChangeArrowheads="1"/>
          </p:cNvSpPr>
          <p:nvPr>
            <p:ph type="ftr" sz="quarter" idx="10"/>
          </p:nvPr>
        </p:nvSpPr>
        <p:spPr>
          <a:xfrm>
            <a:off x="2790825" y="6215063"/>
            <a:ext cx="3352800" cy="365125"/>
          </a:xfrm>
        </p:spPr>
        <p:txBody>
          <a:bodyPr/>
          <a:lstStyle/>
          <a:p>
            <a:pPr algn="ctr">
              <a:defRPr/>
            </a:pPr>
            <a:endParaRPr lang="tr-TR" sz="1100" b="1" dirty="0">
              <a:latin typeface="Arial" pitchFamily="34" charset="0"/>
              <a:cs typeface="Arial" pitchFamily="34" charset="0"/>
            </a:endParaRPr>
          </a:p>
        </p:txBody>
      </p:sp>
      <p:sp>
        <p:nvSpPr>
          <p:cNvPr id="6" name="Başlık 1"/>
          <p:cNvSpPr txBox="1">
            <a:spLocks/>
          </p:cNvSpPr>
          <p:nvPr/>
        </p:nvSpPr>
        <p:spPr>
          <a:xfrm>
            <a:off x="683568" y="229841"/>
            <a:ext cx="7793037" cy="1198463"/>
          </a:xfrm>
          <a:prstGeom prst="rect">
            <a:avLst/>
          </a:prstGeom>
        </p:spPr>
        <p:txBody>
          <a:bodyPr vert="horz" lIns="91440" tIns="45720" rIns="91440" bIns="45720" rtlCol="0" anchor="b">
            <a:noAutofit/>
          </a:bodyPr>
          <a:lstStyle>
            <a:lvl1pPr algn="l" rtl="0" fontAlgn="base">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r>
              <a:rPr lang="tr-TR" sz="2800" dirty="0" smtClean="0">
                <a:solidFill>
                  <a:schemeClr val="accent3"/>
                </a:solidFill>
              </a:rPr>
              <a:t>BİLİM SANAT MERKEZLERİ</a:t>
            </a:r>
            <a:endParaRPr lang="tr-TR" sz="2800"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fontAlgn="auto">
              <a:spcAft>
                <a:spcPts val="0"/>
              </a:spcAft>
              <a:defRPr/>
            </a:pPr>
            <a:endParaRPr lang="tr-TR" altLang="tr-TR" smtClean="0"/>
          </a:p>
        </p:txBody>
      </p:sp>
      <p:sp>
        <p:nvSpPr>
          <p:cNvPr id="54274" name="Rectangle 3"/>
          <p:cNvSpPr>
            <a:spLocks noGrp="1"/>
          </p:cNvSpPr>
          <p:nvPr>
            <p:ph idx="1"/>
          </p:nvPr>
        </p:nvSpPr>
        <p:spPr/>
        <p:txBody>
          <a:bodyPr/>
          <a:lstStyle/>
          <a:p>
            <a:endParaRPr lang="tr-TR" altLang="tr-TR" smtClean="0"/>
          </a:p>
        </p:txBody>
      </p:sp>
      <p:sp>
        <p:nvSpPr>
          <p:cNvPr id="2" name="Altbilgi Yer Tutucusu 1"/>
          <p:cNvSpPr>
            <a:spLocks noGrp="1"/>
          </p:cNvSpPr>
          <p:nvPr>
            <p:ph type="ftr" sz="quarter" idx="10"/>
          </p:nvPr>
        </p:nvSpPr>
        <p:spPr/>
        <p:txBody>
          <a:bodyPr/>
          <a:lstStyle/>
          <a:p>
            <a:pPr>
              <a:defRPr/>
            </a:pPr>
            <a:r>
              <a:rPr lang="tr-TR"/>
              <a:t>sorgunram.meb.k12.tr</a:t>
            </a:r>
          </a:p>
        </p:txBody>
      </p:sp>
      <p:pic>
        <p:nvPicPr>
          <p:cNvPr id="54276" name="Picture 4" descr="1486865_641072962619572_1501343401_n"/>
          <p:cNvPicPr>
            <a:picLocks noChangeAspect="1" noChangeArrowheads="1"/>
          </p:cNvPicPr>
          <p:nvPr/>
        </p:nvPicPr>
        <p:blipFill>
          <a:blip r:embed="rId2" cstate="print"/>
          <a:srcRect/>
          <a:stretch>
            <a:fillRect/>
          </a:stretch>
        </p:blipFill>
        <p:spPr bwMode="auto">
          <a:xfrm>
            <a:off x="0" y="0"/>
            <a:ext cx="9180513"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1461861_632639600129575_867806189_n"/>
          <p:cNvPicPr>
            <a:picLocks noChangeAspect="1" noChangeArrowheads="1"/>
          </p:cNvPicPr>
          <p:nvPr/>
        </p:nvPicPr>
        <p:blipFill>
          <a:blip r:embed="rId2" cstate="print"/>
          <a:srcRect/>
          <a:stretch>
            <a:fillRect/>
          </a:stretch>
        </p:blipFill>
        <p:spPr bwMode="auto">
          <a:xfrm>
            <a:off x="0" y="1606550"/>
            <a:ext cx="9144000" cy="5854700"/>
          </a:xfrm>
          <a:prstGeom prst="rect">
            <a:avLst/>
          </a:prstGeom>
          <a:noFill/>
          <a:ln w="9525">
            <a:noFill/>
            <a:miter lim="800000"/>
            <a:headEnd/>
            <a:tailEnd/>
          </a:ln>
        </p:spPr>
      </p:pic>
      <p:graphicFrame>
        <p:nvGraphicFramePr>
          <p:cNvPr id="72815" name="Group 111"/>
          <p:cNvGraphicFramePr>
            <a:graphicFrameLocks noGrp="1"/>
          </p:cNvGraphicFramePr>
          <p:nvPr>
            <p:ph/>
          </p:nvPr>
        </p:nvGraphicFramePr>
        <p:xfrm>
          <a:off x="0" y="0"/>
          <a:ext cx="9144000" cy="1616075"/>
        </p:xfrm>
        <a:graphic>
          <a:graphicData uri="http://schemas.openxmlformats.org/drawingml/2006/table">
            <a:tbl>
              <a:tblPr>
                <a:tableStyleId>{3C2FFA5D-87B4-456A-9821-1D502468CF0F}</a:tableStyleId>
              </a:tblPr>
              <a:tblGrid>
                <a:gridCol w="4502150"/>
                <a:gridCol w="4641850"/>
              </a:tblGrid>
              <a:tr h="8540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8</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70326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İlgi ile dinler.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Kuvvetli duygu ve düşünceler sergiler.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1456627_628793697180832_1871835952_n"/>
          <p:cNvPicPr>
            <a:picLocks noChangeAspect="1" noChangeArrowheads="1"/>
          </p:cNvPicPr>
          <p:nvPr/>
        </p:nvPicPr>
        <p:blipFill>
          <a:blip r:embed="rId2" cstate="print"/>
          <a:srcRect/>
          <a:stretch>
            <a:fillRect/>
          </a:stretch>
        </p:blipFill>
        <p:spPr bwMode="auto">
          <a:xfrm>
            <a:off x="0" y="1052513"/>
            <a:ext cx="9144000" cy="6121400"/>
          </a:xfrm>
          <a:prstGeom prst="rect">
            <a:avLst/>
          </a:prstGeom>
          <a:noFill/>
          <a:ln w="9525">
            <a:noFill/>
            <a:miter lim="800000"/>
            <a:headEnd/>
            <a:tailEnd/>
          </a:ln>
        </p:spPr>
      </p:pic>
      <p:graphicFrame>
        <p:nvGraphicFramePr>
          <p:cNvPr id="92192" name="Group 32"/>
          <p:cNvGraphicFramePr>
            <a:graphicFrameLocks noGrp="1"/>
          </p:cNvGraphicFramePr>
          <p:nvPr>
            <p:ph/>
          </p:nvPr>
        </p:nvGraphicFramePr>
        <p:xfrm>
          <a:off x="0" y="0"/>
          <a:ext cx="9144000" cy="1052736"/>
        </p:xfrm>
        <a:graphic>
          <a:graphicData uri="http://schemas.openxmlformats.org/drawingml/2006/table">
            <a:tbl>
              <a:tblPr>
                <a:tableStyleId>{3C2FFA5D-87B4-456A-9821-1D502468CF0F}</a:tableStyleId>
              </a:tblPr>
              <a:tblGrid>
                <a:gridCol w="4502150"/>
                <a:gridCol w="4641850"/>
              </a:tblGrid>
              <a:tr h="57731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9</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05" marB="45705"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ÜSTÜN YETENEKLİ ÇOCUK </a:t>
                      </a:r>
                      <a:endParaRPr kumimoji="0" lang="tr-TR" altLang="tr-TR" sz="2400" b="1" i="0" u="none" strike="noStrike" cap="none" normalizeH="0" baseline="0" dirty="0" smtClean="0">
                        <a:ln>
                          <a:noFill/>
                        </a:ln>
                        <a:solidFill>
                          <a:srgbClr val="000000"/>
                        </a:solidFill>
                        <a:effectLst/>
                        <a:latin typeface="Constantia" pitchFamily="18" charset="0"/>
                        <a:cs typeface="Arial" charset="0"/>
                      </a:endParaRPr>
                    </a:p>
                  </a:txBody>
                  <a:tcPr marT="45705" marB="45705" horzOverflow="overflow"/>
                </a:tc>
              </a:tr>
              <a:tr h="475426">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Kolaylıkla öğrenir.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marT="45705" marB="45705"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Zaten biliyordur.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marT="45705" marB="45705"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37" name="Group 29"/>
          <p:cNvGraphicFramePr>
            <a:graphicFrameLocks noGrp="1"/>
          </p:cNvGraphicFramePr>
          <p:nvPr>
            <p:ph/>
          </p:nvPr>
        </p:nvGraphicFramePr>
        <p:xfrm>
          <a:off x="0" y="0"/>
          <a:ext cx="9144000" cy="1382713"/>
        </p:xfrm>
        <a:graphic>
          <a:graphicData uri="http://schemas.openxmlformats.org/drawingml/2006/table">
            <a:tbl>
              <a:tblPr>
                <a:tableStyleId>{3C2FFA5D-87B4-456A-9821-1D502468CF0F}</a:tableStyleId>
              </a:tblPr>
              <a:tblGrid>
                <a:gridCol w="4502150"/>
                <a:gridCol w="4641850"/>
              </a:tblGrid>
              <a:tr h="6207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10</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5111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Tam olarak öğrenmesi için 6-8 tekrar gerekir.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Tam olarak öğrenmesi için 1–2 tekrar yeterlidir</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57347" name="Resim 2"/>
          <p:cNvPicPr>
            <a:picLocks noChangeAspect="1"/>
          </p:cNvPicPr>
          <p:nvPr/>
        </p:nvPicPr>
        <p:blipFill>
          <a:blip r:embed="rId2" cstate="print"/>
          <a:srcRect/>
          <a:stretch>
            <a:fillRect/>
          </a:stretch>
        </p:blipFill>
        <p:spPr bwMode="auto">
          <a:xfrm>
            <a:off x="15875" y="1341438"/>
            <a:ext cx="9166225" cy="5516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1801294_666358736757661_1372997264_o"/>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graphicFrame>
        <p:nvGraphicFramePr>
          <p:cNvPr id="96284" name="Group 28"/>
          <p:cNvGraphicFramePr>
            <a:graphicFrameLocks noGrp="1"/>
          </p:cNvGraphicFramePr>
          <p:nvPr>
            <p:ph/>
          </p:nvPr>
        </p:nvGraphicFramePr>
        <p:xfrm>
          <a:off x="0" y="0"/>
          <a:ext cx="9144000" cy="1125538"/>
        </p:xfrm>
        <a:graphic>
          <a:graphicData uri="http://schemas.openxmlformats.org/drawingml/2006/table">
            <a:tbl>
              <a:tblPr>
                <a:tableStyleId>{3C2FFA5D-87B4-456A-9821-1D502468CF0F}</a:tableStyleId>
              </a:tblPr>
              <a:tblGrid>
                <a:gridCol w="4502150"/>
                <a:gridCol w="4641850"/>
              </a:tblGrid>
              <a:tr h="61794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11</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507596">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Düşünceleri anlar.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Soyutlamalar yapar.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idx="1"/>
          </p:nvPr>
        </p:nvSpPr>
        <p:spPr>
          <a:xfrm>
            <a:off x="1187450" y="836612"/>
            <a:ext cx="7467600" cy="5472707"/>
          </a:xfrm>
        </p:spPr>
        <p:txBody>
          <a:bodyPr/>
          <a:lstStyle/>
          <a:p>
            <a:r>
              <a:rPr lang="tr-TR" dirty="0" smtClean="0">
                <a:latin typeface="Arial" charset="0"/>
              </a:rPr>
              <a:t>1    +  2  +  3+….100</a:t>
            </a:r>
          </a:p>
          <a:p>
            <a:r>
              <a:rPr lang="tr-TR" dirty="0" smtClean="0">
                <a:latin typeface="Arial" charset="0"/>
              </a:rPr>
              <a:t>100+99  +98+ ……1</a:t>
            </a:r>
          </a:p>
          <a:p>
            <a:r>
              <a:rPr lang="tr-TR" dirty="0" smtClean="0">
                <a:latin typeface="Arial" charset="0"/>
              </a:rPr>
              <a:t>101+101+101…..101</a:t>
            </a:r>
          </a:p>
          <a:p>
            <a:r>
              <a:rPr lang="tr-TR" u="sng" dirty="0" smtClean="0">
                <a:latin typeface="Arial" charset="0"/>
              </a:rPr>
              <a:t>100*101:</a:t>
            </a:r>
            <a:r>
              <a:rPr lang="tr-TR" dirty="0" smtClean="0">
                <a:latin typeface="Arial" charset="0"/>
              </a:rPr>
              <a:t>   5050</a:t>
            </a:r>
          </a:p>
          <a:p>
            <a:pPr>
              <a:buFont typeface="Arial" charset="0"/>
              <a:buNone/>
            </a:pPr>
            <a:r>
              <a:rPr lang="tr-TR" dirty="0" smtClean="0">
                <a:latin typeface="Arial" charset="0"/>
              </a:rPr>
              <a:t>         2</a:t>
            </a:r>
          </a:p>
          <a:p>
            <a:r>
              <a:rPr lang="tr-TR" u="sng" dirty="0" smtClean="0">
                <a:latin typeface="Arial" charset="0"/>
              </a:rPr>
              <a:t>n*(n+1)</a:t>
            </a:r>
            <a:r>
              <a:rPr lang="tr-TR" dirty="0" smtClean="0">
                <a:latin typeface="Arial" charset="0"/>
              </a:rPr>
              <a:t> : formül </a:t>
            </a:r>
          </a:p>
          <a:p>
            <a:pPr>
              <a:buFont typeface="Arial" charset="0"/>
              <a:buNone/>
            </a:pPr>
            <a:r>
              <a:rPr lang="tr-TR" dirty="0" smtClean="0">
                <a:latin typeface="Arial" charset="0"/>
              </a:rPr>
              <a:t>        2</a:t>
            </a:r>
          </a:p>
          <a:p>
            <a:pPr>
              <a:buFont typeface="Arial" charset="0"/>
              <a:buNone/>
            </a:pPr>
            <a:r>
              <a:rPr lang="tr-TR" dirty="0" smtClean="0">
                <a:latin typeface="Arial" charset="0"/>
              </a:rPr>
              <a:t>   </a:t>
            </a:r>
            <a:r>
              <a:rPr lang="tr-TR" dirty="0" smtClean="0">
                <a:solidFill>
                  <a:schemeClr val="accent1"/>
                </a:solidFill>
                <a:latin typeface="Arial" charset="0"/>
              </a:rPr>
              <a:t>Bu formül ilkokul 3. sınıf öğrencisi tarafından bulunmuştur.</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Öğretmen Sunu\600501_603503399667862_1489116957_n.jpg"/>
          <p:cNvPicPr>
            <a:picLocks noChangeAspect="1" noChangeArrowheads="1"/>
          </p:cNvPicPr>
          <p:nvPr/>
        </p:nvPicPr>
        <p:blipFill>
          <a:blip r:embed="rId2" cstate="print"/>
          <a:srcRect/>
          <a:stretch>
            <a:fillRect/>
          </a:stretch>
        </p:blipFill>
        <p:spPr bwMode="auto">
          <a:xfrm>
            <a:off x="0" y="1052513"/>
            <a:ext cx="9144000" cy="5805487"/>
          </a:xfrm>
          <a:prstGeom prst="rect">
            <a:avLst/>
          </a:prstGeom>
          <a:noFill/>
          <a:ln w="9525">
            <a:noFill/>
            <a:miter lim="800000"/>
            <a:headEnd/>
            <a:tailEnd/>
          </a:ln>
        </p:spPr>
      </p:pic>
      <p:graphicFrame>
        <p:nvGraphicFramePr>
          <p:cNvPr id="99356" name="Group 28"/>
          <p:cNvGraphicFramePr>
            <a:graphicFrameLocks noGrp="1"/>
          </p:cNvGraphicFramePr>
          <p:nvPr>
            <p:ph/>
          </p:nvPr>
        </p:nvGraphicFramePr>
        <p:xfrm>
          <a:off x="0" y="0"/>
          <a:ext cx="9144000" cy="1419225"/>
        </p:xfrm>
        <a:graphic>
          <a:graphicData uri="http://schemas.openxmlformats.org/drawingml/2006/table">
            <a:tbl>
              <a:tblPr>
                <a:tableStyleId>{3C2FFA5D-87B4-456A-9821-1D502468CF0F}</a:tableStyleId>
              </a:tblPr>
              <a:tblGrid>
                <a:gridCol w="4502150"/>
                <a:gridCol w="4641850"/>
              </a:tblGrid>
              <a:tr h="65722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12</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53975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Akranlarıyla olmaktan hoşlanır.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Büyük yaştakileri ve yetişkinleri tercih eder.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8" name="Group 28"/>
          <p:cNvGraphicFramePr>
            <a:graphicFrameLocks noGrp="1"/>
          </p:cNvGraphicFramePr>
          <p:nvPr>
            <p:ph type="tbl" idx="1"/>
          </p:nvPr>
        </p:nvGraphicFramePr>
        <p:xfrm>
          <a:off x="0" y="0"/>
          <a:ext cx="9144000" cy="1268413"/>
        </p:xfrm>
        <a:graphic>
          <a:graphicData uri="http://schemas.openxmlformats.org/drawingml/2006/table">
            <a:tbl>
              <a:tblPr>
                <a:tableStyleId>{3C2FFA5D-87B4-456A-9821-1D502468CF0F}</a:tableStyleId>
              </a:tblPr>
              <a:tblGrid>
                <a:gridCol w="4502150"/>
                <a:gridCol w="4641850"/>
              </a:tblGrid>
              <a:tr h="6969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13</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Anlamı yakalar.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Varsayımlar ortaya atar.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61442" name="Picture 29" descr="1467267_631950510198484_1905038055_n"/>
          <p:cNvPicPr>
            <a:picLocks noChangeAspect="1" noChangeArrowheads="1"/>
          </p:cNvPicPr>
          <p:nvPr/>
        </p:nvPicPr>
        <p:blipFill>
          <a:blip r:embed="rId2" cstate="print"/>
          <a:srcRect/>
          <a:stretch>
            <a:fillRect/>
          </a:stretch>
        </p:blipFill>
        <p:spPr bwMode="auto">
          <a:xfrm>
            <a:off x="0" y="1268413"/>
            <a:ext cx="9144000" cy="6121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06" name="Group 30"/>
          <p:cNvGraphicFramePr>
            <a:graphicFrameLocks noGrp="1"/>
          </p:cNvGraphicFramePr>
          <p:nvPr>
            <p:ph/>
          </p:nvPr>
        </p:nvGraphicFramePr>
        <p:xfrm>
          <a:off x="0" y="0"/>
          <a:ext cx="9144000" cy="1271801"/>
        </p:xfrm>
        <a:graphic>
          <a:graphicData uri="http://schemas.openxmlformats.org/drawingml/2006/table">
            <a:tbl>
              <a:tblPr>
                <a:tableStyleId>{3C2FFA5D-87B4-456A-9821-1D502468CF0F}</a:tableStyleId>
              </a:tblPr>
              <a:tblGrid>
                <a:gridCol w="4502150"/>
                <a:gridCol w="4641850"/>
              </a:tblGrid>
              <a:tr h="51790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smtClean="0">
                          <a:ln>
                            <a:noFill/>
                          </a:ln>
                          <a:effectLst/>
                        </a:rPr>
                        <a:t>14</a:t>
                      </a:r>
                      <a:r>
                        <a:rPr kumimoji="0" lang="tr-TR" altLang="tr-TR" sz="2200" u="none" strike="noStrike" cap="none" normalizeH="0" baseline="0" smtClean="0">
                          <a:ln>
                            <a:noFill/>
                          </a:ln>
                          <a:effectLst/>
                        </a:rPr>
                        <a:t>  PARLAK ÇOCUK</a:t>
                      </a:r>
                      <a:endParaRPr kumimoji="0" lang="tr-TR" altLang="tr-TR" sz="2200" b="1" i="0" u="none" strike="noStrike" cap="none" normalizeH="0" baseline="0" smtClean="0">
                        <a:ln>
                          <a:noFill/>
                        </a:ln>
                        <a:solidFill>
                          <a:schemeClr val="tx1"/>
                        </a:solidFill>
                        <a:effectLst/>
                        <a:latin typeface="Constant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7" marB="45697" horzOverflow="overflow"/>
                </a:tc>
              </a:tr>
              <a:tr h="753687">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Verilen işi, ödevlerini düzenli yapar. </a:t>
                      </a:r>
                      <a:endParaRPr kumimoji="0" lang="tr-TR" altLang="tr-TR" sz="2200" b="0" i="0" u="none" strike="noStrike" cap="none" normalizeH="0" baseline="0" smtClean="0">
                        <a:ln>
                          <a:noFill/>
                        </a:ln>
                        <a:solidFill>
                          <a:schemeClr val="tx1"/>
                        </a:solidFill>
                        <a:effectLst/>
                        <a:latin typeface="Cambria" pitchFamily="18" charset="0"/>
                        <a:cs typeface="Arial" charset="0"/>
                      </a:endParaRPr>
                    </a:p>
                  </a:txBody>
                  <a:tcPr marT="45697" marB="45697"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Yeni proje atılımlarında bulunur. </a:t>
                      </a:r>
                      <a:endParaRPr kumimoji="0" lang="tr-TR" altLang="tr-TR" sz="2200" b="0" i="0" u="none" strike="noStrike" cap="none" normalizeH="0" baseline="0" dirty="0" smtClean="0">
                        <a:ln>
                          <a:noFill/>
                        </a:ln>
                        <a:solidFill>
                          <a:schemeClr val="tx1"/>
                        </a:solidFill>
                        <a:effectLst/>
                        <a:latin typeface="Cambria" pitchFamily="18" charset="0"/>
                        <a:cs typeface="Arial" charset="0"/>
                      </a:endParaRPr>
                    </a:p>
                  </a:txBody>
                  <a:tcPr marT="45697" marB="45697"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2466" name="Picture 31" descr="1069373_560338304026372_2087054842_n"/>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79" name="Group 27"/>
          <p:cNvGraphicFramePr>
            <a:graphicFrameLocks noGrp="1"/>
          </p:cNvGraphicFramePr>
          <p:nvPr>
            <p:ph/>
          </p:nvPr>
        </p:nvGraphicFramePr>
        <p:xfrm>
          <a:off x="0" y="0"/>
          <a:ext cx="9144000" cy="1268760"/>
        </p:xfrm>
        <a:graphic>
          <a:graphicData uri="http://schemas.openxmlformats.org/drawingml/2006/table">
            <a:tbl>
              <a:tblPr>
                <a:tableStyleId>{3C2FFA5D-87B4-456A-9821-1D502468CF0F}</a:tableStyleId>
              </a:tblPr>
              <a:tblGrid>
                <a:gridCol w="4502150"/>
                <a:gridCol w="4641850"/>
              </a:tblGrid>
              <a:tr h="6957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15</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05" marB="45705"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705" marB="45705" horzOverflow="overflow"/>
                </a:tc>
              </a:tr>
              <a:tr h="57298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Doğru olarak kopya eder. </a:t>
                      </a:r>
                      <a:endParaRPr kumimoji="0" lang="tr-TR" altLang="tr-TR" sz="2200" b="0" i="0" u="none" strike="noStrike" cap="none" normalizeH="0" baseline="0" dirty="0" smtClean="0">
                        <a:ln>
                          <a:noFill/>
                        </a:ln>
                        <a:solidFill>
                          <a:schemeClr val="tx1"/>
                        </a:solidFill>
                        <a:effectLst/>
                        <a:latin typeface="Cambria" pitchFamily="18" charset="0"/>
                        <a:cs typeface="Arial" charset="0"/>
                      </a:endParaRPr>
                    </a:p>
                  </a:txBody>
                  <a:tcPr marT="45705" marB="45705"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Yeni bir desen oluşturur. </a:t>
                      </a:r>
                      <a:endParaRPr kumimoji="0" lang="tr-TR" altLang="tr-TR" sz="2200" b="0" i="0" u="none" strike="noStrike" cap="none" normalizeH="0" baseline="0" dirty="0" smtClean="0">
                        <a:ln>
                          <a:noFill/>
                        </a:ln>
                        <a:solidFill>
                          <a:schemeClr val="tx1"/>
                        </a:solidFill>
                        <a:effectLst/>
                        <a:latin typeface="Cambria" pitchFamily="18" charset="0"/>
                        <a:cs typeface="Arial" charset="0"/>
                      </a:endParaRPr>
                    </a:p>
                  </a:txBody>
                  <a:tcPr marT="45705" marB="45705"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3490" name="Picture 28" descr="1505052_636171966443005_1209976920_n"/>
          <p:cNvPicPr>
            <a:picLocks noChangeAspect="1" noChangeArrowheads="1"/>
          </p:cNvPicPr>
          <p:nvPr/>
        </p:nvPicPr>
        <p:blipFill>
          <a:blip r:embed="rId2" cstate="print"/>
          <a:srcRect/>
          <a:stretch>
            <a:fillRect/>
          </a:stretch>
        </p:blipFill>
        <p:spPr bwMode="auto">
          <a:xfrm>
            <a:off x="0" y="1268413"/>
            <a:ext cx="9144000" cy="6337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989572" y="116632"/>
            <a:ext cx="7848872" cy="566738"/>
          </a:xfrm>
        </p:spPr>
        <p:txBody>
          <a:bodyPr/>
          <a:lstStyle/>
          <a:p>
            <a:pPr fontAlgn="auto">
              <a:spcAft>
                <a:spcPts val="0"/>
              </a:spcAft>
              <a:defRPr/>
            </a:pPr>
            <a:r>
              <a:rPr lang="tr-TR" altLang="tr-TR" sz="2800" dirty="0" smtClean="0">
                <a:solidFill>
                  <a:schemeClr val="accent3"/>
                </a:solidFill>
              </a:rPr>
              <a:t>BİLİM VE SANAT MERKEZLERİ</a:t>
            </a:r>
          </a:p>
        </p:txBody>
      </p:sp>
      <p:sp>
        <p:nvSpPr>
          <p:cNvPr id="8195" name="Rectangle 3"/>
          <p:cNvSpPr>
            <a:spLocks noGrp="1"/>
          </p:cNvSpPr>
          <p:nvPr>
            <p:ph idx="1"/>
          </p:nvPr>
        </p:nvSpPr>
        <p:spPr>
          <a:xfrm>
            <a:off x="611560" y="1052736"/>
            <a:ext cx="8229600" cy="5040312"/>
          </a:xfrm>
        </p:spPr>
        <p:txBody>
          <a:bodyPr>
            <a:normAutofit/>
          </a:bodyPr>
          <a:lstStyle/>
          <a:p>
            <a:pPr algn="just">
              <a:lnSpc>
                <a:spcPct val="90000"/>
              </a:lnSpc>
              <a:buFont typeface="Wingdings" panose="05000000000000000000" pitchFamily="2" charset="2"/>
              <a:buChar char="Ø"/>
            </a:pPr>
            <a:r>
              <a:rPr lang="tr-TR" altLang="tr-TR" sz="2400" dirty="0" smtClean="0">
                <a:solidFill>
                  <a:srgbClr val="2A6D7D"/>
                </a:solidFill>
              </a:rPr>
              <a:t>Türkiye’de özel yetenekli bireylere </a:t>
            </a:r>
            <a:r>
              <a:rPr lang="tr-TR" altLang="tr-TR" sz="2400" b="1" dirty="0" smtClean="0">
                <a:solidFill>
                  <a:srgbClr val="2A6D7D"/>
                </a:solidFill>
              </a:rPr>
              <a:t>destek eğitim</a:t>
            </a:r>
            <a:r>
              <a:rPr lang="tr-TR" altLang="tr-TR" sz="2400" dirty="0" smtClean="0">
                <a:solidFill>
                  <a:srgbClr val="2A6D7D"/>
                </a:solidFill>
              </a:rPr>
              <a:t> vermek amacıyla açılan en yaygın kurum Bilim ve Sanat Merkezleri’dir.</a:t>
            </a:r>
          </a:p>
          <a:p>
            <a:pPr algn="just">
              <a:lnSpc>
                <a:spcPct val="90000"/>
              </a:lnSpc>
              <a:buFont typeface="Wingdings" panose="05000000000000000000" pitchFamily="2" charset="2"/>
              <a:buChar char="Ø"/>
            </a:pPr>
            <a:endParaRPr lang="tr-TR" altLang="tr-TR" sz="2400" dirty="0" smtClean="0">
              <a:solidFill>
                <a:srgbClr val="2A6D7D"/>
              </a:solidFill>
            </a:endParaRPr>
          </a:p>
          <a:p>
            <a:pPr algn="just">
              <a:lnSpc>
                <a:spcPct val="90000"/>
              </a:lnSpc>
              <a:buFont typeface="Wingdings" panose="05000000000000000000" pitchFamily="2" charset="2"/>
              <a:buChar char="Ø"/>
            </a:pPr>
            <a:r>
              <a:rPr lang="tr-TR" altLang="tr-TR" sz="2400" dirty="0" smtClean="0">
                <a:solidFill>
                  <a:srgbClr val="2A6D7D"/>
                </a:solidFill>
              </a:rPr>
              <a:t>Özel yetenekli öğrenciler örgün eğitim kurumlarında eğitimlerine devam etmekte, örgün eğitimin dışında kalan zamanlarda Bilim ve Sanat Merkezleri’nden destek eğitimi almaktadır.</a:t>
            </a:r>
            <a:r>
              <a:rPr lang="tr-TR" altLang="tr-TR" sz="2400" dirty="0">
                <a:solidFill>
                  <a:schemeClr val="accent1">
                    <a:lumMod val="75000"/>
                  </a:schemeClr>
                </a:solidFill>
              </a:rPr>
              <a:t> </a:t>
            </a:r>
            <a:endParaRPr lang="tr-TR" altLang="tr-TR" sz="2400" dirty="0" smtClean="0">
              <a:solidFill>
                <a:schemeClr val="accent1">
                  <a:lumMod val="75000"/>
                </a:schemeClr>
              </a:solidFill>
            </a:endParaRPr>
          </a:p>
          <a:p>
            <a:pPr algn="just">
              <a:lnSpc>
                <a:spcPct val="90000"/>
              </a:lnSpc>
              <a:buFont typeface="Wingdings" panose="05000000000000000000" pitchFamily="2" charset="2"/>
              <a:buChar char="Ø"/>
            </a:pPr>
            <a:endParaRPr lang="tr-TR" altLang="tr-TR" sz="2400" dirty="0" smtClean="0">
              <a:solidFill>
                <a:schemeClr val="accent1">
                  <a:lumMod val="75000"/>
                </a:schemeClr>
              </a:solidFill>
            </a:endParaRPr>
          </a:p>
          <a:p>
            <a:pPr algn="just">
              <a:lnSpc>
                <a:spcPct val="90000"/>
              </a:lnSpc>
              <a:buFont typeface="Wingdings" panose="05000000000000000000" pitchFamily="2" charset="2"/>
              <a:buChar char="Ø"/>
            </a:pPr>
            <a:r>
              <a:rPr lang="tr-TR" altLang="tr-TR" sz="2400" dirty="0" smtClean="0">
                <a:solidFill>
                  <a:schemeClr val="accent1">
                    <a:lumMod val="75000"/>
                  </a:schemeClr>
                </a:solidFill>
              </a:rPr>
              <a:t>Merkezde </a:t>
            </a:r>
            <a:r>
              <a:rPr lang="tr-TR" altLang="tr-TR" sz="2400" dirty="0">
                <a:solidFill>
                  <a:schemeClr val="accent1">
                    <a:lumMod val="75000"/>
                  </a:schemeClr>
                </a:solidFill>
              </a:rPr>
              <a:t>Eğitim–Öğretim etkinlikleri, öğrencilerin devam ettikleri örgün eğitim kurumları ile bütünlük oluşturacak şekilde planlanır. </a:t>
            </a:r>
          </a:p>
          <a:p>
            <a:pPr algn="just">
              <a:lnSpc>
                <a:spcPct val="90000"/>
              </a:lnSpc>
            </a:pPr>
            <a:endParaRPr lang="tr-TR" altLang="tr-TR" dirty="0" smtClean="0">
              <a:solidFill>
                <a:srgbClr val="2A6D7D"/>
              </a:solidFill>
            </a:endParaRPr>
          </a:p>
        </p:txBody>
      </p:sp>
      <p:sp>
        <p:nvSpPr>
          <p:cNvPr id="2" name="Altbilgi Yer Tutucusu 1"/>
          <p:cNvSpPr>
            <a:spLocks noGrp="1"/>
          </p:cNvSpPr>
          <p:nvPr>
            <p:ph type="ftr" sz="quarter" idx="10"/>
          </p:nvPr>
        </p:nvSpPr>
        <p:spPr>
          <a:xfrm>
            <a:off x="1331640" y="6629400"/>
            <a:ext cx="7162800" cy="228600"/>
          </a:xfrm>
        </p:spPr>
        <p:txBody>
          <a:bodyPr/>
          <a:lstStyle/>
          <a:p>
            <a:pPr>
              <a:defRPr/>
            </a:pPr>
            <a:endParaRPr lang="tr-T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44" name="Group 28"/>
          <p:cNvGraphicFramePr>
            <a:graphicFrameLocks noGrp="1"/>
          </p:cNvGraphicFramePr>
          <p:nvPr>
            <p:ph/>
          </p:nvPr>
        </p:nvGraphicFramePr>
        <p:xfrm>
          <a:off x="0" y="0"/>
          <a:ext cx="9144000" cy="1036638"/>
        </p:xfrm>
        <a:graphic>
          <a:graphicData uri="http://schemas.openxmlformats.org/drawingml/2006/table">
            <a:tbl>
              <a:tblPr>
                <a:tableStyleId>{3C2FFA5D-87B4-456A-9821-1D502468CF0F}</a:tableStyleId>
              </a:tblPr>
              <a:tblGrid>
                <a:gridCol w="4502150"/>
                <a:gridCol w="4641850"/>
              </a:tblGrid>
              <a:tr h="51831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16</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34" marB="45734"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ÜSTÜN YETENEKLİ ÇOCUK </a:t>
                      </a:r>
                      <a:endParaRPr kumimoji="0" lang="tr-TR" altLang="tr-TR" sz="2400" b="1" i="0" u="none" strike="noStrike" cap="none" normalizeH="0" baseline="0" dirty="0" smtClean="0">
                        <a:ln>
                          <a:noFill/>
                        </a:ln>
                        <a:solidFill>
                          <a:srgbClr val="000000"/>
                        </a:solidFill>
                        <a:effectLst/>
                        <a:latin typeface="Constantia" pitchFamily="18" charset="0"/>
                        <a:cs typeface="Arial" charset="0"/>
                      </a:endParaRPr>
                    </a:p>
                  </a:txBody>
                  <a:tcPr marT="45734" marB="45734" horzOverflow="overflow"/>
                </a:tc>
              </a:tr>
              <a:tr h="51831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smtClean="0">
                          <a:ln>
                            <a:noFill/>
                          </a:ln>
                          <a:effectLst/>
                        </a:rPr>
                        <a:t>Okulu sever. </a:t>
                      </a:r>
                      <a:endParaRPr kumimoji="0" lang="tr-TR" altLang="tr-TR" sz="2800" b="0" i="0" u="none" strike="noStrike" cap="none" normalizeH="0" baseline="0" smtClean="0">
                        <a:ln>
                          <a:noFill/>
                        </a:ln>
                        <a:solidFill>
                          <a:schemeClr val="tx1"/>
                        </a:solidFill>
                        <a:effectLst/>
                        <a:latin typeface="Cambria" pitchFamily="18" charset="0"/>
                        <a:cs typeface="Arial" charset="0"/>
                      </a:endParaRPr>
                    </a:p>
                  </a:txBody>
                  <a:tcPr marT="45734" marB="45734"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Öğrenmeyi sever. </a:t>
                      </a:r>
                      <a:endParaRPr kumimoji="0" lang="tr-TR" altLang="tr-TR" sz="2800" b="0" i="0" u="none" strike="noStrike" cap="none" normalizeH="0" baseline="0" dirty="0" smtClean="0">
                        <a:ln>
                          <a:noFill/>
                        </a:ln>
                        <a:solidFill>
                          <a:schemeClr val="tx1"/>
                        </a:solidFill>
                        <a:effectLst/>
                        <a:latin typeface="Cambria" pitchFamily="18" charset="0"/>
                        <a:cs typeface="Arial" charset="0"/>
                      </a:endParaRPr>
                    </a:p>
                  </a:txBody>
                  <a:tcPr marT="45734" marB="45734"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4514" name="Picture 29" descr="1801330_664286153631586_2087587662_o"/>
          <p:cNvPicPr>
            <a:picLocks noChangeAspect="1" noChangeArrowheads="1"/>
          </p:cNvPicPr>
          <p:nvPr/>
        </p:nvPicPr>
        <p:blipFill>
          <a:blip r:embed="rId2" cstate="print"/>
          <a:srcRect/>
          <a:stretch>
            <a:fillRect/>
          </a:stretch>
        </p:blipFill>
        <p:spPr bwMode="auto">
          <a:xfrm>
            <a:off x="1187450" y="1052513"/>
            <a:ext cx="6913563" cy="5838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23" name="Group 31"/>
          <p:cNvGraphicFramePr>
            <a:graphicFrameLocks noGrp="1"/>
          </p:cNvGraphicFramePr>
          <p:nvPr>
            <p:ph/>
          </p:nvPr>
        </p:nvGraphicFramePr>
        <p:xfrm>
          <a:off x="0" y="0"/>
          <a:ext cx="9144000" cy="1463675"/>
        </p:xfrm>
        <a:graphic>
          <a:graphicData uri="http://schemas.openxmlformats.org/drawingml/2006/table">
            <a:tbl>
              <a:tblPr>
                <a:tableStyleId>{3C2FFA5D-87B4-456A-9821-1D502468CF0F}</a:tableStyleId>
              </a:tblPr>
              <a:tblGrid>
                <a:gridCol w="4502150"/>
                <a:gridCol w="4641850"/>
              </a:tblGrid>
              <a:tr h="51838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17</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40" marB="4574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740" marB="45740" horzOverflow="overflow"/>
                </a:tc>
              </a:tr>
              <a:tr h="94529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Bilgileri özümser </a:t>
                      </a:r>
                      <a:endParaRPr kumimoji="0" lang="tr-TR" altLang="tr-TR" sz="2800" b="0" i="0" u="none" strike="noStrike" cap="none" normalizeH="0" baseline="0" dirty="0" smtClean="0">
                        <a:ln>
                          <a:noFill/>
                        </a:ln>
                        <a:solidFill>
                          <a:schemeClr val="tx1"/>
                        </a:solidFill>
                        <a:effectLst/>
                        <a:latin typeface="Cambria" pitchFamily="18" charset="0"/>
                        <a:cs typeface="Arial" charset="0"/>
                      </a:endParaRPr>
                    </a:p>
                  </a:txBody>
                  <a:tcPr marT="45740" marB="4574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Bilgilerle oynar, değiştirip uygular </a:t>
                      </a:r>
                      <a:endParaRPr kumimoji="0" lang="tr-TR" altLang="tr-TR" sz="2800" b="0" i="0" u="none" strike="noStrike" cap="none" normalizeH="0" baseline="0" dirty="0" smtClean="0">
                        <a:ln>
                          <a:noFill/>
                        </a:ln>
                        <a:solidFill>
                          <a:schemeClr val="tx1"/>
                        </a:solidFill>
                        <a:effectLst/>
                        <a:latin typeface="Cambria" pitchFamily="18" charset="0"/>
                        <a:cs typeface="Arial" charset="0"/>
                      </a:endParaRPr>
                    </a:p>
                  </a:txBody>
                  <a:tcPr marT="45740" marB="45740"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5538" name="Picture 30" descr="537621_499967790063424_536643905_n"/>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09" name="Group 41"/>
          <p:cNvGraphicFramePr>
            <a:graphicFrameLocks noGrp="1"/>
          </p:cNvGraphicFramePr>
          <p:nvPr>
            <p:ph/>
          </p:nvPr>
        </p:nvGraphicFramePr>
        <p:xfrm>
          <a:off x="0" y="0"/>
          <a:ext cx="9144000" cy="1036638"/>
        </p:xfrm>
        <a:graphic>
          <a:graphicData uri="http://schemas.openxmlformats.org/drawingml/2006/table">
            <a:tbl>
              <a:tblPr>
                <a:tableStyleId>{3C2FFA5D-87B4-456A-9821-1D502468CF0F}</a:tableStyleId>
              </a:tblPr>
              <a:tblGrid>
                <a:gridCol w="4502150"/>
                <a:gridCol w="4641850"/>
              </a:tblGrid>
              <a:tr h="51831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18</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734" marB="45734"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ÜSTÜN YETENEKLİ ÇOCUK </a:t>
                      </a:r>
                      <a:endParaRPr kumimoji="0" lang="tr-TR" altLang="tr-TR" sz="2400" b="1" i="0" u="none" strike="noStrike" cap="none" normalizeH="0" baseline="0" dirty="0" smtClean="0">
                        <a:ln>
                          <a:noFill/>
                        </a:ln>
                        <a:solidFill>
                          <a:srgbClr val="000000"/>
                        </a:solidFill>
                        <a:effectLst/>
                        <a:latin typeface="Constantia" pitchFamily="18" charset="0"/>
                        <a:cs typeface="Arial" charset="0"/>
                      </a:endParaRPr>
                    </a:p>
                  </a:txBody>
                  <a:tcPr marT="45734" marB="45734" horzOverflow="overflow"/>
                </a:tc>
              </a:tr>
              <a:tr h="51831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smtClean="0">
                          <a:ln>
                            <a:noFill/>
                          </a:ln>
                          <a:effectLst/>
                        </a:rPr>
                        <a:t>Öğrenirken mutlu olur </a:t>
                      </a:r>
                      <a:endParaRPr kumimoji="0" lang="tr-TR" altLang="tr-TR" sz="2800" b="0" i="0" u="none" strike="noStrike" cap="none" normalizeH="0" baseline="0" smtClean="0">
                        <a:ln>
                          <a:noFill/>
                        </a:ln>
                        <a:solidFill>
                          <a:schemeClr val="tx1"/>
                        </a:solidFill>
                        <a:effectLst/>
                        <a:latin typeface="Times New Roman" pitchFamily="18" charset="0"/>
                        <a:cs typeface="Arial" charset="0"/>
                      </a:endParaRPr>
                    </a:p>
                  </a:txBody>
                  <a:tcPr marT="45734" marB="45734"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Öğrenirken eleştireldir. </a:t>
                      </a:r>
                      <a:endParaRPr kumimoji="0" lang="tr-TR" altLang="tr-TR" sz="2800" b="0" i="0" u="none" strike="noStrike" cap="none" normalizeH="0" baseline="0" dirty="0" smtClean="0">
                        <a:ln>
                          <a:noFill/>
                        </a:ln>
                        <a:solidFill>
                          <a:schemeClr val="tx1"/>
                        </a:solidFill>
                        <a:effectLst/>
                        <a:latin typeface="Times New Roman" pitchFamily="18" charset="0"/>
                        <a:cs typeface="Arial" charset="0"/>
                      </a:endParaRPr>
                    </a:p>
                  </a:txBody>
                  <a:tcPr marT="45734" marB="45734"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6562" name="Picture 42" descr="644378_493321287394741_511642159_n"/>
          <p:cNvPicPr>
            <a:picLocks noChangeAspect="1" noChangeArrowheads="1"/>
          </p:cNvPicPr>
          <p:nvPr/>
        </p:nvPicPr>
        <p:blipFill>
          <a:blip r:embed="rId2" cstate="print"/>
          <a:srcRect/>
          <a:stretch>
            <a:fillRect/>
          </a:stretch>
        </p:blipFill>
        <p:spPr bwMode="auto">
          <a:xfrm>
            <a:off x="0" y="981075"/>
            <a:ext cx="9144000" cy="5876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49" name="Group 29"/>
          <p:cNvGraphicFramePr>
            <a:graphicFrameLocks noGrp="1"/>
          </p:cNvGraphicFramePr>
          <p:nvPr>
            <p:ph/>
          </p:nvPr>
        </p:nvGraphicFramePr>
        <p:xfrm>
          <a:off x="0" y="0"/>
          <a:ext cx="9144000" cy="1341438"/>
        </p:xfrm>
        <a:graphic>
          <a:graphicData uri="http://schemas.openxmlformats.org/drawingml/2006/table">
            <a:tbl>
              <a:tblPr>
                <a:tableStyleId>{3C2FFA5D-87B4-456A-9821-1D502468CF0F}</a:tableStyleId>
              </a:tblPr>
              <a:tblGrid>
                <a:gridCol w="4502150"/>
                <a:gridCol w="4641850"/>
              </a:tblGrid>
              <a:tr h="51828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smtClean="0">
                          <a:ln>
                            <a:noFill/>
                          </a:ln>
                          <a:effectLst/>
                        </a:rPr>
                        <a:t>19</a:t>
                      </a:r>
                      <a:r>
                        <a:rPr kumimoji="0" lang="tr-TR" altLang="tr-TR" sz="2200" u="none" strike="noStrike" cap="none" normalizeH="0" baseline="0" smtClean="0">
                          <a:ln>
                            <a:noFill/>
                          </a:ln>
                          <a:effectLst/>
                        </a:rPr>
                        <a:t> PARLAK ÇOCUK</a:t>
                      </a:r>
                      <a:endParaRPr kumimoji="0" lang="tr-TR" altLang="tr-TR" sz="2200" b="1" i="0" u="none" strike="noStrike" cap="none" normalizeH="0" baseline="0" smtClean="0">
                        <a:ln>
                          <a:noFill/>
                        </a:ln>
                        <a:solidFill>
                          <a:schemeClr val="tx1"/>
                        </a:solidFill>
                        <a:effectLst/>
                        <a:latin typeface="Constantia" pitchFamily="18" charset="0"/>
                        <a:cs typeface="Arial" charset="0"/>
                      </a:endParaRPr>
                    </a:p>
                  </a:txBody>
                  <a:tcPr marT="45731" marB="45731"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731" marB="45731" horzOverflow="overflow"/>
                </a:tc>
              </a:tr>
              <a:tr h="82315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Güçlü belleği vardır, iyi ezber yapar. </a:t>
                      </a:r>
                      <a:endParaRPr kumimoji="0" lang="tr-TR" altLang="tr-TR" sz="2400" b="0" i="0" u="none" strike="noStrike" cap="none" normalizeH="0" baseline="0" smtClean="0">
                        <a:ln>
                          <a:noFill/>
                        </a:ln>
                        <a:solidFill>
                          <a:schemeClr val="tx1"/>
                        </a:solidFill>
                        <a:effectLst/>
                        <a:latin typeface="Constantia" pitchFamily="18" charset="0"/>
                        <a:cs typeface="Arial" charset="0"/>
                      </a:endParaRPr>
                    </a:p>
                  </a:txBody>
                  <a:tcPr marT="45731" marB="45731"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İsabetli tahminlerde bulunur. </a:t>
                      </a:r>
                      <a:endParaRPr kumimoji="0" lang="tr-TR" altLang="tr-TR" sz="2400" b="0" i="0" u="none" strike="noStrike" cap="none" normalizeH="0" baseline="0" dirty="0" smtClean="0">
                        <a:ln>
                          <a:noFill/>
                        </a:ln>
                        <a:solidFill>
                          <a:schemeClr val="tx1"/>
                        </a:solidFill>
                        <a:effectLst/>
                        <a:latin typeface="Constantia" pitchFamily="18" charset="0"/>
                        <a:cs typeface="Arial" charset="0"/>
                      </a:endParaRPr>
                    </a:p>
                  </a:txBody>
                  <a:tcPr marT="45731" marB="45731"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7586" name="Picture 30" descr="996775_635661683160700_1693963290_n"/>
          <p:cNvPicPr>
            <a:picLocks noChangeAspect="1" noChangeArrowheads="1"/>
          </p:cNvPicPr>
          <p:nvPr/>
        </p:nvPicPr>
        <p:blipFill>
          <a:blip r:embed="rId2" cstate="print"/>
          <a:srcRect/>
          <a:stretch>
            <a:fillRect/>
          </a:stretch>
        </p:blipFill>
        <p:spPr bwMode="auto">
          <a:xfrm>
            <a:off x="0" y="1340768"/>
            <a:ext cx="9144000" cy="763299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74" name="Group 30"/>
          <p:cNvGraphicFramePr>
            <a:graphicFrameLocks noGrp="1"/>
          </p:cNvGraphicFramePr>
          <p:nvPr>
            <p:ph/>
          </p:nvPr>
        </p:nvGraphicFramePr>
        <p:xfrm>
          <a:off x="0" y="0"/>
          <a:ext cx="9144000" cy="1339850"/>
        </p:xfrm>
        <a:graphic>
          <a:graphicData uri="http://schemas.openxmlformats.org/drawingml/2006/table">
            <a:tbl>
              <a:tblPr>
                <a:tableStyleId>{3C2FFA5D-87B4-456A-9821-1D502468CF0F}</a:tableStyleId>
              </a:tblPr>
              <a:tblGrid>
                <a:gridCol w="4502150"/>
                <a:gridCol w="4641850"/>
              </a:tblGrid>
              <a:tr h="57785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20</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horzOverflow="overflow"/>
                </a:tc>
              </a:tr>
              <a:tr h="47466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dirty="0" smtClean="0">
                          <a:ln>
                            <a:noFill/>
                          </a:ln>
                          <a:effectLst/>
                        </a:rPr>
                        <a:t>Belli bir sırayla öğrenmekten hoşlanır </a:t>
                      </a:r>
                      <a:endParaRPr kumimoji="0" lang="tr-TR" altLang="tr-TR" sz="22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200" u="none" strike="noStrike" cap="none" normalizeH="0" baseline="0" smtClean="0">
                          <a:ln>
                            <a:noFill/>
                          </a:ln>
                          <a:effectLst/>
                        </a:rPr>
                        <a:t>Karmaşıklık onu coşkulandırır. </a:t>
                      </a:r>
                      <a:endParaRPr kumimoji="0" lang="tr-TR" altLang="tr-TR" sz="2200" b="0" i="0" u="none" strike="noStrike" cap="none" normalizeH="0" baseline="0" smtClean="0">
                        <a:ln>
                          <a:noFill/>
                        </a:ln>
                        <a:solidFill>
                          <a:schemeClr val="tx1"/>
                        </a:solidFill>
                        <a:effectLst/>
                        <a:latin typeface="Constantia" pitchFamily="18" charset="0"/>
                        <a:cs typeface="Arial" charset="0"/>
                      </a:endParaRPr>
                    </a:p>
                  </a:txBody>
                  <a:tcPr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68610" name="Picture 31" descr="481252_505291599531043_611036610_n"/>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12" name="Group 28"/>
          <p:cNvGraphicFramePr>
            <a:graphicFrameLocks noGrp="1"/>
          </p:cNvGraphicFramePr>
          <p:nvPr>
            <p:ph/>
          </p:nvPr>
        </p:nvGraphicFramePr>
        <p:xfrm>
          <a:off x="0" y="0"/>
          <a:ext cx="9144000" cy="1268760"/>
        </p:xfrm>
        <a:graphic>
          <a:graphicData uri="http://schemas.openxmlformats.org/drawingml/2006/table">
            <a:tbl>
              <a:tblPr>
                <a:tableStyleId>{3C2FFA5D-87B4-456A-9821-1D502468CF0F}</a:tableStyleId>
              </a:tblPr>
              <a:tblGrid>
                <a:gridCol w="4502150"/>
                <a:gridCol w="4641850"/>
              </a:tblGrid>
              <a:tr h="674034">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12</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690" marB="4569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0" marB="45690" horzOverflow="overflow"/>
                </a:tc>
              </a:tr>
              <a:tr h="594726">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Uyanık ve dikkatlidir. </a:t>
                      </a:r>
                      <a:endParaRPr kumimoji="0" lang="tr-TR" altLang="tr-TR" sz="2400" b="0" i="0" u="none" strike="noStrike" cap="none" normalizeH="0" baseline="0" smtClean="0">
                        <a:ln>
                          <a:noFill/>
                        </a:ln>
                        <a:solidFill>
                          <a:schemeClr val="tx1"/>
                        </a:solidFill>
                        <a:effectLst/>
                        <a:latin typeface="Constantia" pitchFamily="18" charset="0"/>
                        <a:cs typeface="Arial" charset="0"/>
                      </a:endParaRPr>
                    </a:p>
                  </a:txBody>
                  <a:tcPr marT="45690" marB="4569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Keskin gözlemcidir. </a:t>
                      </a:r>
                      <a:endParaRPr kumimoji="0" lang="tr-TR" altLang="tr-TR" sz="2400" b="0" i="0" u="none" strike="noStrike" cap="none" normalizeH="0" baseline="0" dirty="0" smtClean="0">
                        <a:ln>
                          <a:noFill/>
                        </a:ln>
                        <a:solidFill>
                          <a:schemeClr val="tx1"/>
                        </a:solidFill>
                        <a:effectLst/>
                        <a:latin typeface="Constantia" pitchFamily="18" charset="0"/>
                        <a:cs typeface="Arial" charset="0"/>
                      </a:endParaRPr>
                    </a:p>
                  </a:txBody>
                  <a:tcPr marT="45690" marB="45690" horzOverflow="overflow"/>
                </a:tc>
              </a:tr>
            </a:tbl>
          </a:graphicData>
        </a:graphic>
      </p:graphicFrame>
      <p:sp>
        <p:nvSpPr>
          <p:cNvPr id="2" name="Altbilgi Yer Tutucusu 1"/>
          <p:cNvSpPr>
            <a:spLocks noGrp="1"/>
          </p:cNvSpPr>
          <p:nvPr>
            <p:ph type="ftr" sz="quarter" idx="10"/>
          </p:nvPr>
        </p:nvSpPr>
        <p:spPr/>
        <p:txBody>
          <a:bodyPr/>
          <a:lstStyle/>
          <a:p>
            <a:pPr>
              <a:defRPr/>
            </a:pPr>
            <a:r>
              <a:rPr lang="tr-TR"/>
              <a:t>sorgunram.meb.k12.tr</a:t>
            </a:r>
          </a:p>
        </p:txBody>
      </p:sp>
      <p:pic>
        <p:nvPicPr>
          <p:cNvPr id="69635" name="Resim 2"/>
          <p:cNvPicPr>
            <a:picLocks noChangeAspect="1"/>
          </p:cNvPicPr>
          <p:nvPr/>
        </p:nvPicPr>
        <p:blipFill>
          <a:blip r:embed="rId2" cstate="print"/>
          <a:srcRect/>
          <a:stretch>
            <a:fillRect/>
          </a:stretch>
        </p:blipFill>
        <p:spPr bwMode="auto">
          <a:xfrm>
            <a:off x="-36513" y="1268413"/>
            <a:ext cx="9144001" cy="55895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91" name="Group 31"/>
          <p:cNvGraphicFramePr>
            <a:graphicFrameLocks noGrp="1"/>
          </p:cNvGraphicFramePr>
          <p:nvPr>
            <p:ph/>
          </p:nvPr>
        </p:nvGraphicFramePr>
        <p:xfrm>
          <a:off x="0" y="0"/>
          <a:ext cx="9144000" cy="975240"/>
        </p:xfrm>
        <a:graphic>
          <a:graphicData uri="http://schemas.openxmlformats.org/drawingml/2006/table">
            <a:tbl>
              <a:tblPr>
                <a:tableStyleId>{3C2FFA5D-87B4-456A-9821-1D502468CF0F}</a:tableStyleId>
              </a:tblPr>
              <a:tblGrid>
                <a:gridCol w="4502150"/>
                <a:gridCol w="4641850"/>
              </a:tblGrid>
              <a:tr h="51782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800" u="none" strike="noStrike" cap="none" normalizeH="0" baseline="0" dirty="0" smtClean="0">
                          <a:ln>
                            <a:noFill/>
                          </a:ln>
                          <a:effectLst/>
                        </a:rPr>
                        <a:t>20</a:t>
                      </a:r>
                      <a:r>
                        <a:rPr kumimoji="0" lang="tr-TR" altLang="tr-TR" sz="2200" u="none" strike="noStrike" cap="none" normalizeH="0" baseline="0" dirty="0" smtClean="0">
                          <a:ln>
                            <a:noFill/>
                          </a:ln>
                          <a:effectLst/>
                        </a:rPr>
                        <a:t>  PARLAK ÇOCUK</a:t>
                      </a:r>
                      <a:endParaRPr kumimoji="0" lang="tr-TR" altLang="tr-TR" sz="2200" b="1" i="0" u="none" strike="noStrike" cap="none" normalizeH="0" baseline="0" dirty="0" smtClean="0">
                        <a:ln>
                          <a:noFill/>
                        </a:ln>
                        <a:solidFill>
                          <a:schemeClr val="tx1"/>
                        </a:solidFill>
                        <a:effectLst/>
                        <a:latin typeface="Constantia" pitchFamily="18" charset="0"/>
                        <a:cs typeface="Arial" charset="0"/>
                      </a:endParaRPr>
                    </a:p>
                  </a:txBody>
                  <a:tcPr marT="45690" marB="4569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smtClean="0">
                          <a:ln>
                            <a:noFill/>
                          </a:ln>
                          <a:effectLst/>
                        </a:rPr>
                        <a:t>ÜSTÜN YETENEKLİ ÇOCUK </a:t>
                      </a:r>
                      <a:endParaRPr kumimoji="0" lang="tr-TR" altLang="tr-TR" sz="2400" b="1" i="0" u="none" strike="noStrike" cap="none" normalizeH="0" baseline="0" smtClean="0">
                        <a:ln>
                          <a:noFill/>
                        </a:ln>
                        <a:solidFill>
                          <a:srgbClr val="000000"/>
                        </a:solidFill>
                        <a:effectLst/>
                        <a:latin typeface="Constantia" pitchFamily="18" charset="0"/>
                        <a:cs typeface="Arial" charset="0"/>
                      </a:endParaRPr>
                    </a:p>
                  </a:txBody>
                  <a:tcPr marT="45690" marB="45690" horzOverflow="overflow"/>
                </a:tc>
              </a:tr>
              <a:tr h="45690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Öğrendiği kadarıyla tatmin olur. </a:t>
                      </a:r>
                      <a:endParaRPr kumimoji="0" lang="tr-TR" altLang="tr-TR" sz="2400" b="0" i="0" u="none" strike="noStrike" cap="none" normalizeH="0" baseline="0" dirty="0" smtClean="0">
                        <a:ln>
                          <a:noFill/>
                        </a:ln>
                        <a:solidFill>
                          <a:schemeClr val="tx1"/>
                        </a:solidFill>
                        <a:effectLst/>
                        <a:latin typeface="Constantia" pitchFamily="18" charset="0"/>
                        <a:cs typeface="Arial" charset="0"/>
                      </a:endParaRPr>
                    </a:p>
                  </a:txBody>
                  <a:tcPr marT="45690" marB="45690" horzOverflow="overflow"/>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39370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668338"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9779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1252538"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17097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1669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26241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081338"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tr-TR" altLang="tr-TR" sz="2400" u="none" strike="noStrike" cap="none" normalizeH="0" baseline="0" dirty="0" smtClean="0">
                          <a:ln>
                            <a:noFill/>
                          </a:ln>
                          <a:effectLst/>
                        </a:rPr>
                        <a:t>Çok fazla öz eleştiri yapar. </a:t>
                      </a:r>
                      <a:endParaRPr kumimoji="0" lang="tr-TR" altLang="tr-TR" sz="2400" b="0" i="0" u="none" strike="noStrike" cap="none" normalizeH="0" baseline="0" dirty="0" smtClean="0">
                        <a:ln>
                          <a:noFill/>
                        </a:ln>
                        <a:solidFill>
                          <a:schemeClr val="tx1"/>
                        </a:solidFill>
                        <a:effectLst/>
                        <a:latin typeface="Constantia" pitchFamily="18" charset="0"/>
                        <a:cs typeface="Arial" charset="0"/>
                      </a:endParaRPr>
                    </a:p>
                  </a:txBody>
                  <a:tcPr marT="45690" marB="45690" horzOverflow="overflow"/>
                </a:tc>
              </a:tr>
            </a:tbl>
          </a:graphicData>
        </a:graphic>
      </p:graphicFrame>
      <p:sp>
        <p:nvSpPr>
          <p:cNvPr id="2" name="Altbilgi Yer Tutucusu 1"/>
          <p:cNvSpPr>
            <a:spLocks noGrp="1"/>
          </p:cNvSpPr>
          <p:nvPr>
            <p:ph type="ftr" sz="quarter" idx="10"/>
          </p:nvPr>
        </p:nvSpPr>
        <p:spPr/>
        <p:txBody>
          <a:bodyPr/>
          <a:lstStyle/>
          <a:p>
            <a:pPr>
              <a:defRPr/>
            </a:pPr>
            <a:endParaRPr lang="tr-TR" dirty="0"/>
          </a:p>
        </p:txBody>
      </p:sp>
      <p:pic>
        <p:nvPicPr>
          <p:cNvPr id="70658" name="Picture 32" descr="1890382_665708263489375_1318455557_o"/>
          <p:cNvPicPr>
            <a:picLocks noChangeAspect="1" noChangeArrowheads="1"/>
          </p:cNvPicPr>
          <p:nvPr/>
        </p:nvPicPr>
        <p:blipFill>
          <a:blip r:embed="rId2" cstate="print"/>
          <a:srcRect/>
          <a:stretch>
            <a:fillRect/>
          </a:stretch>
        </p:blipFill>
        <p:spPr bwMode="auto">
          <a:xfrm>
            <a:off x="755650" y="981075"/>
            <a:ext cx="7848600" cy="5876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1513222_642493819144153_495002558_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fontAlgn="auto">
              <a:spcAft>
                <a:spcPts val="0"/>
              </a:spcAft>
              <a:defRPr/>
            </a:pPr>
            <a:endParaRPr lang="tr-TR" altLang="tr-TR" smtClean="0"/>
          </a:p>
        </p:txBody>
      </p:sp>
      <p:sp>
        <p:nvSpPr>
          <p:cNvPr id="72706" name="Rectangle 3"/>
          <p:cNvSpPr>
            <a:spLocks noGrp="1"/>
          </p:cNvSpPr>
          <p:nvPr>
            <p:ph idx="1"/>
          </p:nvPr>
        </p:nvSpPr>
        <p:spPr/>
        <p:txBody>
          <a:bodyPr/>
          <a:lstStyle/>
          <a:p>
            <a:endParaRPr lang="tr-TR" altLang="tr-TR" smtClean="0"/>
          </a:p>
        </p:txBody>
      </p:sp>
      <p:sp>
        <p:nvSpPr>
          <p:cNvPr id="2" name="Altbilgi Yer Tutucusu 1"/>
          <p:cNvSpPr>
            <a:spLocks noGrp="1"/>
          </p:cNvSpPr>
          <p:nvPr>
            <p:ph type="ftr" sz="quarter" idx="10"/>
          </p:nvPr>
        </p:nvSpPr>
        <p:spPr/>
        <p:txBody>
          <a:bodyPr/>
          <a:lstStyle/>
          <a:p>
            <a:pPr>
              <a:defRPr/>
            </a:pPr>
            <a:endParaRPr lang="tr-TR" dirty="0"/>
          </a:p>
        </p:txBody>
      </p:sp>
      <p:pic>
        <p:nvPicPr>
          <p:cNvPr id="72707" name="Picture 4" descr="1528735_643589222367946_585975828_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Resim 7">
            <a:hlinkClick r:id="rId2" action="ppaction://hlinkfile"/>
          </p:cNvPr>
          <p:cNvPicPr>
            <a:picLocks noChangeAspect="1"/>
          </p:cNvPicPr>
          <p:nvPr/>
        </p:nvPicPr>
        <p:blipFill>
          <a:blip r:embed="rId3" cstate="print"/>
          <a:srcRect/>
          <a:stretch>
            <a:fillRect/>
          </a:stretch>
        </p:blipFill>
        <p:spPr bwMode="auto">
          <a:xfrm>
            <a:off x="2362200" y="3609975"/>
            <a:ext cx="4392613" cy="3162300"/>
          </a:xfrm>
          <a:prstGeom prst="rect">
            <a:avLst/>
          </a:prstGeom>
          <a:noFill/>
          <a:ln w="9525">
            <a:noFill/>
            <a:miter lim="800000"/>
            <a:headEnd/>
            <a:tailEnd/>
          </a:ln>
        </p:spPr>
      </p:pic>
      <p:pic>
        <p:nvPicPr>
          <p:cNvPr id="73730" name="Resim 6"/>
          <p:cNvPicPr>
            <a:picLocks noChangeAspect="1"/>
          </p:cNvPicPr>
          <p:nvPr/>
        </p:nvPicPr>
        <p:blipFill>
          <a:blip r:embed="rId4" cstate="print"/>
          <a:srcRect/>
          <a:stretch>
            <a:fillRect/>
          </a:stretch>
        </p:blipFill>
        <p:spPr bwMode="auto">
          <a:xfrm>
            <a:off x="6588125" y="0"/>
            <a:ext cx="2328863" cy="3530600"/>
          </a:xfrm>
          <a:prstGeom prst="rect">
            <a:avLst/>
          </a:prstGeom>
          <a:noFill/>
          <a:ln w="9525">
            <a:noFill/>
            <a:miter lim="800000"/>
            <a:headEnd/>
            <a:tailEnd/>
          </a:ln>
        </p:spPr>
      </p:pic>
      <p:sp>
        <p:nvSpPr>
          <p:cNvPr id="2" name="Başlık 1"/>
          <p:cNvSpPr>
            <a:spLocks noGrp="1"/>
          </p:cNvSpPr>
          <p:nvPr>
            <p:ph type="title"/>
          </p:nvPr>
        </p:nvSpPr>
        <p:spPr>
          <a:xfrm>
            <a:off x="535236" y="5249863"/>
            <a:ext cx="8062664" cy="1142999"/>
          </a:xfrm>
        </p:spPr>
        <p:txBody>
          <a:bodyPr/>
          <a:lstStyle/>
          <a:p>
            <a:pPr fontAlgn="auto">
              <a:spcAft>
                <a:spcPts val="0"/>
              </a:spcAft>
              <a:defRPr/>
            </a:pPr>
            <a:r>
              <a:rPr lang="tr-TR" dirty="0" smtClean="0"/>
              <a:t>İzlenebilecek Filmler</a:t>
            </a:r>
            <a:endParaRPr lang="tr-TR" dirty="0"/>
          </a:p>
        </p:txBody>
      </p:sp>
      <p:sp>
        <p:nvSpPr>
          <p:cNvPr id="4" name="Altbilgi Yer Tutucusu 3"/>
          <p:cNvSpPr>
            <a:spLocks noGrp="1"/>
          </p:cNvSpPr>
          <p:nvPr>
            <p:ph type="ftr" sz="quarter" idx="10"/>
          </p:nvPr>
        </p:nvSpPr>
        <p:spPr>
          <a:xfrm>
            <a:off x="257175" y="6534150"/>
            <a:ext cx="7162800" cy="228600"/>
          </a:xfrm>
        </p:spPr>
        <p:txBody>
          <a:bodyPr/>
          <a:lstStyle/>
          <a:p>
            <a:pPr>
              <a:defRPr/>
            </a:pPr>
            <a:endParaRPr lang="tr-TR" dirty="0"/>
          </a:p>
        </p:txBody>
      </p:sp>
      <p:pic>
        <p:nvPicPr>
          <p:cNvPr id="73733" name="Resim 4"/>
          <p:cNvPicPr>
            <a:picLocks noChangeAspect="1"/>
          </p:cNvPicPr>
          <p:nvPr/>
        </p:nvPicPr>
        <p:blipFill>
          <a:blip r:embed="rId5" cstate="print"/>
          <a:srcRect/>
          <a:stretch>
            <a:fillRect/>
          </a:stretch>
        </p:blipFill>
        <p:spPr bwMode="auto">
          <a:xfrm>
            <a:off x="395288" y="44450"/>
            <a:ext cx="2279650" cy="3529013"/>
          </a:xfrm>
          <a:prstGeom prst="rect">
            <a:avLst/>
          </a:prstGeom>
          <a:noFill/>
          <a:ln w="9525">
            <a:noFill/>
            <a:miter lim="800000"/>
            <a:headEnd/>
            <a:tailEnd/>
          </a:ln>
        </p:spPr>
      </p:pic>
      <p:pic>
        <p:nvPicPr>
          <p:cNvPr id="73734" name="Resim 5"/>
          <p:cNvPicPr>
            <a:picLocks noChangeAspect="1"/>
          </p:cNvPicPr>
          <p:nvPr/>
        </p:nvPicPr>
        <p:blipFill>
          <a:blip r:embed="rId6" cstate="print"/>
          <a:srcRect/>
          <a:stretch>
            <a:fillRect/>
          </a:stretch>
        </p:blipFill>
        <p:spPr bwMode="auto">
          <a:xfrm>
            <a:off x="3348038" y="46038"/>
            <a:ext cx="2420937" cy="3529012"/>
          </a:xfrm>
          <a:prstGeom prst="rect">
            <a:avLst/>
          </a:prstGeom>
          <a:noFill/>
          <a:ln w="9525">
            <a:noFill/>
            <a:miter lim="800000"/>
            <a:headEnd/>
            <a:tailEnd/>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idx="1"/>
          </p:nvPr>
        </p:nvSpPr>
        <p:spPr>
          <a:xfrm>
            <a:off x="467544" y="836712"/>
            <a:ext cx="8229600" cy="5632450"/>
          </a:xfrm>
        </p:spPr>
        <p:txBody>
          <a:bodyPr rtlCol="0">
            <a:normAutofit/>
          </a:bodyPr>
          <a:lstStyle/>
          <a:p>
            <a:pPr algn="just" fontAlgn="auto">
              <a:lnSpc>
                <a:spcPct val="90000"/>
              </a:lnSpc>
              <a:spcAft>
                <a:spcPts val="0"/>
              </a:spcAft>
              <a:buFont typeface="Wingdings" panose="05000000000000000000" pitchFamily="2" charset="2"/>
              <a:buChar char="Ø"/>
              <a:defRPr/>
            </a:pPr>
            <a:r>
              <a:rPr lang="tr-TR" altLang="tr-TR" sz="2400" dirty="0" smtClean="0">
                <a:solidFill>
                  <a:schemeClr val="accent1">
                    <a:lumMod val="75000"/>
                  </a:schemeClr>
                </a:solidFill>
              </a:rPr>
              <a:t>Uyum (Oryantasyon), Destek Eğitimi, Bireysel Yetenekleri Fark Ettirme, Özel Yetenekleri Geliştirme, Proje Üretimi/Yönetimi şeklinde ilerleyen aşamalarda eğitim verilmektedir.</a:t>
            </a:r>
          </a:p>
          <a:p>
            <a:pPr algn="just" fontAlgn="auto">
              <a:lnSpc>
                <a:spcPct val="90000"/>
              </a:lnSpc>
              <a:spcAft>
                <a:spcPts val="0"/>
              </a:spcAft>
              <a:buFont typeface="Wingdings" panose="05000000000000000000" pitchFamily="2" charset="2"/>
              <a:buChar char="Ø"/>
              <a:defRPr/>
            </a:pPr>
            <a:endParaRPr lang="tr-TR" altLang="tr-TR" sz="2400" dirty="0" smtClean="0">
              <a:solidFill>
                <a:schemeClr val="accent1">
                  <a:lumMod val="75000"/>
                </a:schemeClr>
              </a:solidFill>
            </a:endParaRPr>
          </a:p>
          <a:p>
            <a:pPr algn="just" fontAlgn="auto">
              <a:lnSpc>
                <a:spcPct val="90000"/>
              </a:lnSpc>
              <a:spcAft>
                <a:spcPts val="0"/>
              </a:spcAft>
              <a:buFont typeface="Wingdings" panose="05000000000000000000" pitchFamily="2" charset="2"/>
              <a:buChar char="Ø"/>
              <a:defRPr/>
            </a:pPr>
            <a:r>
              <a:rPr lang="tr-TR" altLang="tr-TR" sz="2400" dirty="0" smtClean="0">
                <a:solidFill>
                  <a:schemeClr val="accent1">
                    <a:lumMod val="75000"/>
                  </a:schemeClr>
                </a:solidFill>
              </a:rPr>
              <a:t>Öğrenci ortaöğretimi bitirinceye kadar devam eder. </a:t>
            </a:r>
          </a:p>
          <a:p>
            <a:pPr algn="just" fontAlgn="auto">
              <a:lnSpc>
                <a:spcPct val="90000"/>
              </a:lnSpc>
              <a:spcAft>
                <a:spcPts val="0"/>
              </a:spcAft>
              <a:buFont typeface="Wingdings" panose="05000000000000000000" pitchFamily="2" charset="2"/>
              <a:buChar char="Ø"/>
              <a:defRPr/>
            </a:pPr>
            <a:endParaRPr lang="tr-TR" altLang="tr-TR" sz="2400" dirty="0" smtClean="0">
              <a:solidFill>
                <a:schemeClr val="accent1">
                  <a:lumMod val="75000"/>
                </a:schemeClr>
              </a:solidFill>
            </a:endParaRPr>
          </a:p>
          <a:p>
            <a:pPr algn="just" fontAlgn="auto">
              <a:lnSpc>
                <a:spcPct val="90000"/>
              </a:lnSpc>
              <a:spcAft>
                <a:spcPts val="0"/>
              </a:spcAft>
              <a:buFont typeface="Wingdings" panose="05000000000000000000" pitchFamily="2" charset="2"/>
              <a:buChar char="Ø"/>
              <a:defRPr/>
            </a:pPr>
            <a:r>
              <a:rPr lang="tr-TR" altLang="tr-TR" sz="2400" dirty="0">
                <a:solidFill>
                  <a:schemeClr val="accent1">
                    <a:lumMod val="75000"/>
                  </a:schemeClr>
                </a:solidFill>
              </a:rPr>
              <a:t>H</a:t>
            </a:r>
            <a:r>
              <a:rPr lang="tr-TR" altLang="tr-TR" sz="2400" dirty="0" smtClean="0">
                <a:solidFill>
                  <a:schemeClr val="accent1">
                    <a:lumMod val="75000"/>
                  </a:schemeClr>
                </a:solidFill>
              </a:rPr>
              <a:t>er eğitim döneminde devamsızlık süresi eğitim süresinin %30’unu geçemez.  Mazeret göstermeksizin bu süreyi aşan veya programa katılmayanların kaydı silinir.</a:t>
            </a:r>
          </a:p>
          <a:p>
            <a:pPr algn="just" fontAlgn="auto">
              <a:lnSpc>
                <a:spcPct val="90000"/>
              </a:lnSpc>
              <a:spcAft>
                <a:spcPts val="0"/>
              </a:spcAft>
              <a:buFont typeface="Wingdings" panose="05000000000000000000" pitchFamily="2" charset="2"/>
              <a:buChar char="Ø"/>
              <a:defRPr/>
            </a:pPr>
            <a:endParaRPr lang="tr-TR" altLang="tr-TR" sz="2400" dirty="0" smtClean="0">
              <a:solidFill>
                <a:schemeClr val="accent1">
                  <a:lumMod val="75000"/>
                </a:schemeClr>
              </a:solidFill>
            </a:endParaRPr>
          </a:p>
          <a:p>
            <a:pPr algn="just" fontAlgn="auto">
              <a:lnSpc>
                <a:spcPct val="90000"/>
              </a:lnSpc>
              <a:spcAft>
                <a:spcPts val="0"/>
              </a:spcAft>
              <a:buFont typeface="Wingdings" panose="05000000000000000000" pitchFamily="2" charset="2"/>
              <a:buChar char="Ø"/>
              <a:defRPr/>
            </a:pPr>
            <a:r>
              <a:rPr lang="tr-TR" altLang="tr-TR" sz="2400" dirty="0" smtClean="0">
                <a:solidFill>
                  <a:schemeClr val="accent1">
                    <a:lumMod val="75000"/>
                  </a:schemeClr>
                </a:solidFill>
              </a:rPr>
              <a:t>Bilim ve Sanat Merkezlerine ulaşımı veli/öğrenci kendisi sağlamaktadır. </a:t>
            </a:r>
          </a:p>
        </p:txBody>
      </p:sp>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Effect transition="in" filter="fade">
                                      <p:cBhvr>
                                        <p:cTn id="14" dur="1000"/>
                                        <p:tgtEl>
                                          <p:spTgt spid="9218">
                                            <p:txEl>
                                              <p:pRg st="2" end="2"/>
                                            </p:txEl>
                                          </p:spTgt>
                                        </p:tgtEl>
                                      </p:cBhvr>
                                    </p:animEffect>
                                    <p:anim calcmode="lin" valueType="num">
                                      <p:cBhvr>
                                        <p:cTn id="15"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xEl>
                                              <p:pRg st="4" end="4"/>
                                            </p:txEl>
                                          </p:spTgt>
                                        </p:tgtEl>
                                        <p:attrNameLst>
                                          <p:attrName>style.visibility</p:attrName>
                                        </p:attrNameLst>
                                      </p:cBhvr>
                                      <p:to>
                                        <p:strVal val="visible"/>
                                      </p:to>
                                    </p:set>
                                    <p:animEffect transition="in" filter="fade">
                                      <p:cBhvr>
                                        <p:cTn id="21" dur="1000"/>
                                        <p:tgtEl>
                                          <p:spTgt spid="9218">
                                            <p:txEl>
                                              <p:pRg st="4" end="4"/>
                                            </p:txEl>
                                          </p:spTgt>
                                        </p:tgtEl>
                                      </p:cBhvr>
                                    </p:animEffect>
                                    <p:anim calcmode="lin" valueType="num">
                                      <p:cBhvr>
                                        <p:cTn id="22"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8">
                                            <p:txEl>
                                              <p:pRg st="6" end="6"/>
                                            </p:txEl>
                                          </p:spTgt>
                                        </p:tgtEl>
                                        <p:attrNameLst>
                                          <p:attrName>style.visibility</p:attrName>
                                        </p:attrNameLst>
                                      </p:cBhvr>
                                      <p:to>
                                        <p:strVal val="visible"/>
                                      </p:to>
                                    </p:set>
                                    <p:animEffect transition="in" filter="fade">
                                      <p:cBhvr>
                                        <p:cTn id="28" dur="1000"/>
                                        <p:tgtEl>
                                          <p:spTgt spid="9218">
                                            <p:txEl>
                                              <p:pRg st="6" end="6"/>
                                            </p:txEl>
                                          </p:spTgt>
                                        </p:tgtEl>
                                      </p:cBhvr>
                                    </p:animEffect>
                                    <p:anim calcmode="lin" valueType="num">
                                      <p:cBhvr>
                                        <p:cTn id="29" dur="10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21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63562" y="5661248"/>
            <a:ext cx="6760184" cy="523220"/>
          </a:xfrm>
          <a:prstGeom prst="rect">
            <a:avLst/>
          </a:prstGeom>
          <a:solidFill>
            <a:schemeClr val="bg1">
              <a:alpha val="74000"/>
            </a:schemeClr>
          </a:solidFill>
        </p:spPr>
        <p:txBody>
          <a:bodyPr wrap="none">
            <a:spAutoFit/>
          </a:bodyPr>
          <a:lstStyle/>
          <a:p>
            <a:pPr algn="ctr" fontAlgn="auto">
              <a:spcBef>
                <a:spcPts val="0"/>
              </a:spcBef>
              <a:spcAft>
                <a:spcPts val="0"/>
              </a:spcAft>
              <a:defRPr/>
            </a:pPr>
            <a:r>
              <a:rPr lang="tr-TR" sz="2800" b="1" dirty="0" smtClean="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latin typeface="Androgyne" panose="05080000000003050000" pitchFamily="18" charset="-94"/>
                <a:cs typeface="+mn-cs"/>
              </a:rPr>
              <a:t>Şırnak </a:t>
            </a:r>
            <a:r>
              <a:rPr lang="tr-TR" sz="2800" b="1" dirty="0" smtClean="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latin typeface="Androgyne" panose="05080000000003050000" pitchFamily="18" charset="-94"/>
                <a:cs typeface="+mn-cs"/>
              </a:rPr>
              <a:t>Rehberlik </a:t>
            </a:r>
            <a:r>
              <a:rPr lang="tr-TR" sz="2800" b="1" dirty="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latin typeface="Androgyne" panose="05080000000003050000" pitchFamily="18" charset="-94"/>
                <a:cs typeface="+mn-cs"/>
              </a:rPr>
              <a:t>ve Araştırma Merkezi</a:t>
            </a:r>
          </a:p>
        </p:txBody>
      </p:sp>
      <p:sp>
        <p:nvSpPr>
          <p:cNvPr id="5" name="Metin kutusu 4"/>
          <p:cNvSpPr txBox="1"/>
          <p:nvPr/>
        </p:nvSpPr>
        <p:spPr>
          <a:xfrm>
            <a:off x="1259632" y="1484784"/>
            <a:ext cx="6264696" cy="2308324"/>
          </a:xfrm>
          <a:prstGeom prst="rect">
            <a:avLst/>
          </a:prstGeom>
          <a:noFill/>
        </p:spPr>
        <p:txBody>
          <a:bodyPr>
            <a:spAutoFit/>
          </a:bodyPr>
          <a:lstStyle/>
          <a:p>
            <a:pPr fontAlgn="auto">
              <a:spcBef>
                <a:spcPts val="0"/>
              </a:spcBef>
              <a:spcAft>
                <a:spcPts val="0"/>
              </a:spcAft>
              <a:defRPr/>
            </a:pPr>
            <a:r>
              <a:rPr lang="tr-TR"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rus Blk BT" panose="02090805060506020404" pitchFamily="18" charset="0"/>
                <a:cs typeface="+mn-cs"/>
              </a:rPr>
              <a:t>Teşekkür Ederiz</a:t>
            </a:r>
          </a:p>
        </p:txBody>
      </p:sp>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idx="1"/>
          </p:nvPr>
        </p:nvSpPr>
        <p:spPr>
          <a:xfrm>
            <a:off x="611560" y="908720"/>
            <a:ext cx="8229600" cy="5400600"/>
          </a:xfrm>
        </p:spPr>
        <p:txBody>
          <a:bodyPr rtlCol="0">
            <a:normAutofit/>
          </a:bodyPr>
          <a:lstStyle/>
          <a:p>
            <a:pPr algn="just" fontAlgn="auto">
              <a:spcAft>
                <a:spcPts val="0"/>
              </a:spcAft>
              <a:buFont typeface="Wingdings" panose="05000000000000000000" pitchFamily="2" charset="2"/>
              <a:buChar char="Ø"/>
              <a:defRPr/>
            </a:pPr>
            <a:r>
              <a:rPr lang="tr-TR" altLang="tr-TR" sz="2400" dirty="0" smtClean="0">
                <a:solidFill>
                  <a:schemeClr val="accent1">
                    <a:lumMod val="75000"/>
                  </a:schemeClr>
                </a:solidFill>
              </a:rPr>
              <a:t>Öğrencinin gelişiminin takibi için Merkezde her öğrencinin bir danışman öğretmeni bulunmaktadır. Danışman öğretmen tarafından ev ve okul ziyaretleri</a:t>
            </a:r>
          </a:p>
          <a:p>
            <a:pPr algn="just">
              <a:buFont typeface="Wingdings" panose="05000000000000000000" pitchFamily="2" charset="2"/>
              <a:buChar char="Ø"/>
            </a:pPr>
            <a:r>
              <a:rPr lang="tr-TR" altLang="tr-TR" sz="2400" dirty="0" smtClean="0">
                <a:solidFill>
                  <a:schemeClr val="accent1">
                    <a:lumMod val="75000"/>
                  </a:schemeClr>
                </a:solidFill>
              </a:rPr>
              <a:t>Velilere yönelik, uzmanlar tarafından sürekli aile seminerleri düzenlenir.</a:t>
            </a:r>
            <a:r>
              <a:rPr lang="tr-TR" altLang="tr-TR" sz="2400" dirty="0">
                <a:solidFill>
                  <a:srgbClr val="2A6D7D"/>
                </a:solidFill>
                <a:latin typeface="Cambria" pitchFamily="18" charset="0"/>
              </a:rPr>
              <a:t> Merkeze devam eden öğrencilerin devamlılığını sağlamak amacıyla sosyal etkinlikler gerçekleştirilir. </a:t>
            </a:r>
            <a:endParaRPr lang="tr-TR" altLang="tr-TR" sz="2400" dirty="0" smtClean="0">
              <a:solidFill>
                <a:srgbClr val="2A6D7D"/>
              </a:solidFill>
              <a:latin typeface="Cambria" pitchFamily="18" charset="0"/>
            </a:endParaRPr>
          </a:p>
          <a:p>
            <a:pPr algn="just">
              <a:buFont typeface="Wingdings" panose="05000000000000000000" pitchFamily="2" charset="2"/>
              <a:buChar char="Ø"/>
            </a:pPr>
            <a:r>
              <a:rPr lang="tr-TR" altLang="tr-TR" sz="2400" dirty="0" smtClean="0">
                <a:solidFill>
                  <a:srgbClr val="2A6D7D"/>
                </a:solidFill>
                <a:latin typeface="Cambria" pitchFamily="18" charset="0"/>
              </a:rPr>
              <a:t>Bu </a:t>
            </a:r>
            <a:r>
              <a:rPr lang="tr-TR" altLang="tr-TR" sz="2400" dirty="0">
                <a:solidFill>
                  <a:srgbClr val="2A6D7D"/>
                </a:solidFill>
                <a:latin typeface="Cambria" pitchFamily="18" charset="0"/>
              </a:rPr>
              <a:t>kapsamda bilimsel ve kültürel geziler, bulunduğu çevreye farkındalık oluşturmak amaçlı kurum ziyaretleri gerçekleştirilir.</a:t>
            </a:r>
          </a:p>
          <a:p>
            <a:pPr algn="just">
              <a:buFont typeface="Wingdings" panose="05000000000000000000" pitchFamily="2" charset="2"/>
              <a:buChar char="Ø"/>
            </a:pPr>
            <a:r>
              <a:rPr lang="tr-TR" altLang="tr-TR" sz="2400" dirty="0">
                <a:solidFill>
                  <a:srgbClr val="2A6D7D"/>
                </a:solidFill>
                <a:latin typeface="Cambria" pitchFamily="18" charset="0"/>
              </a:rPr>
              <a:t>Merkezde yapılan faaliyetler arasında; Değerler eğitimi, öğrencilerin aktif olduğu forumlar, akademisyenler tarafından verilen konferanslar yer almaktadır. </a:t>
            </a:r>
          </a:p>
          <a:p>
            <a:pPr algn="just" fontAlgn="auto">
              <a:spcAft>
                <a:spcPts val="0"/>
              </a:spcAft>
              <a:buFont typeface="Arial" pitchFamily="34" charset="0"/>
              <a:buChar char="»"/>
              <a:defRPr/>
            </a:pPr>
            <a:endParaRPr lang="tr-TR" altLang="tr-TR" dirty="0" smtClean="0">
              <a:solidFill>
                <a:schemeClr val="accent1">
                  <a:lumMod val="75000"/>
                </a:schemeClr>
              </a:solidFill>
            </a:endParaRPr>
          </a:p>
        </p:txBody>
      </p:sp>
      <p:sp>
        <p:nvSpPr>
          <p:cNvPr id="2" name="Altbilgi Yer Tutucusu 1"/>
          <p:cNvSpPr>
            <a:spLocks noGrp="1"/>
          </p:cNvSpPr>
          <p:nvPr>
            <p:ph type="ftr" sz="quarter" idx="10"/>
          </p:nvPr>
        </p:nvSpPr>
        <p:spPr/>
        <p:txBody>
          <a:bodyPr/>
          <a:lstStyle/>
          <a:p>
            <a:pPr>
              <a:defRPr/>
            </a:pPr>
            <a:endParaRPr lang="tr-T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Effect transition="in" filter="fade">
                                      <p:cBhvr>
                                        <p:cTn id="14" dur="1000"/>
                                        <p:tgtEl>
                                          <p:spTgt spid="10242">
                                            <p:txEl>
                                              <p:pRg st="1" end="1"/>
                                            </p:txEl>
                                          </p:spTgt>
                                        </p:tgtEl>
                                      </p:cBhvr>
                                    </p:animEffect>
                                    <p:anim calcmode="lin" valueType="num">
                                      <p:cBhvr>
                                        <p:cTn id="15" dur="1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xEl>
                                              <p:pRg st="2" end="2"/>
                                            </p:txEl>
                                          </p:spTgt>
                                        </p:tgtEl>
                                        <p:attrNameLst>
                                          <p:attrName>style.visibility</p:attrName>
                                        </p:attrNameLst>
                                      </p:cBhvr>
                                      <p:to>
                                        <p:strVal val="visible"/>
                                      </p:to>
                                    </p:set>
                                    <p:animEffect transition="in" filter="fade">
                                      <p:cBhvr>
                                        <p:cTn id="21" dur="1000"/>
                                        <p:tgtEl>
                                          <p:spTgt spid="10242">
                                            <p:txEl>
                                              <p:pRg st="2" end="2"/>
                                            </p:txEl>
                                          </p:spTgt>
                                        </p:tgtEl>
                                      </p:cBhvr>
                                    </p:animEffect>
                                    <p:anim calcmode="lin" valueType="num">
                                      <p:cBhvr>
                                        <p:cTn id="22"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Effect transition="in" filter="fade">
                                      <p:cBhvr>
                                        <p:cTn id="28" dur="1000"/>
                                        <p:tgtEl>
                                          <p:spTgt spid="10242">
                                            <p:txEl>
                                              <p:pRg st="3" end="3"/>
                                            </p:txEl>
                                          </p:spTgt>
                                        </p:tgtEl>
                                      </p:cBhvr>
                                    </p:animEffect>
                                    <p:anim calcmode="lin" valueType="num">
                                      <p:cBhvr>
                                        <p:cTn id="29"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7793037" cy="622399"/>
          </a:xfrm>
        </p:spPr>
        <p:txBody>
          <a:bodyPr/>
          <a:lstStyle/>
          <a:p>
            <a:r>
              <a:rPr lang="tr-TR" sz="2800" dirty="0" smtClean="0">
                <a:solidFill>
                  <a:schemeClr val="accent3"/>
                </a:solidFill>
              </a:rPr>
              <a:t>BİLİM SANAT MERKEZLERİ</a:t>
            </a:r>
            <a:endParaRPr lang="tr-TR" sz="2800" dirty="0">
              <a:solidFill>
                <a:schemeClr val="accent3"/>
              </a:solidFill>
            </a:endParaRPr>
          </a:p>
        </p:txBody>
      </p:sp>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834356" y="1988840"/>
            <a:ext cx="7776864" cy="2308324"/>
          </a:xfrm>
          <a:prstGeom prst="rect">
            <a:avLst/>
          </a:prstGeom>
        </p:spPr>
        <p:txBody>
          <a:bodyPr wrap="square">
            <a:spAutoFit/>
          </a:bodyPr>
          <a:lstStyle/>
          <a:p>
            <a:pPr marL="342900" indent="-342900" algn="just">
              <a:buFont typeface="Wingdings" panose="05000000000000000000" pitchFamily="2" charset="2"/>
              <a:buChar char="Ø"/>
            </a:pPr>
            <a:r>
              <a:rPr lang="tr-TR" sz="2400" b="1" dirty="0">
                <a:solidFill>
                  <a:schemeClr val="accent1"/>
                </a:solidFill>
                <a:latin typeface="Calibri" panose="020F0502020204030204" pitchFamily="34" charset="0"/>
              </a:rPr>
              <a:t>2015-2016 eğitim öğretim yılında Özel Eğitim ve Rehberlik Hizmetleri Genel </a:t>
            </a:r>
            <a:r>
              <a:rPr lang="tr-TR" sz="2400" b="1" dirty="0" smtClean="0">
                <a:solidFill>
                  <a:schemeClr val="accent1"/>
                </a:solidFill>
                <a:latin typeface="Calibri" panose="020F0502020204030204" pitchFamily="34" charset="0"/>
              </a:rPr>
              <a:t>Müdürlüğü </a:t>
            </a:r>
            <a:r>
              <a:rPr lang="tr-TR" sz="2400" b="1" dirty="0">
                <a:solidFill>
                  <a:schemeClr val="accent1"/>
                </a:solidFill>
                <a:latin typeface="Calibri" panose="020F0502020204030204" pitchFamily="34" charset="0"/>
              </a:rPr>
              <a:t>tarafından bilim ve sanat merkezlerine öğrenci seçimi 1, 2, 3 ve 4. </a:t>
            </a:r>
            <a:r>
              <a:rPr lang="tr-TR" sz="2400" b="1" dirty="0" smtClean="0">
                <a:solidFill>
                  <a:schemeClr val="accent1"/>
                </a:solidFill>
                <a:latin typeface="Calibri" panose="020F0502020204030204" pitchFamily="34" charset="0"/>
              </a:rPr>
              <a:t>sınıf </a:t>
            </a:r>
            <a:r>
              <a:rPr lang="tr-TR" sz="2400" b="1" dirty="0">
                <a:solidFill>
                  <a:schemeClr val="accent1"/>
                </a:solidFill>
                <a:latin typeface="Calibri" panose="020F0502020204030204" pitchFamily="34" charset="0"/>
              </a:rPr>
              <a:t>seviyelerinden olacaktır. Ancak bu yıl ilk defa 1. ve 2. sınıflar ile 3. ve 4. </a:t>
            </a:r>
            <a:r>
              <a:rPr lang="tr-TR" sz="2400" b="1" dirty="0" smtClean="0">
                <a:solidFill>
                  <a:schemeClr val="accent1"/>
                </a:solidFill>
                <a:latin typeface="Calibri" panose="020F0502020204030204" pitchFamily="34" charset="0"/>
              </a:rPr>
              <a:t>Sınıflar </a:t>
            </a:r>
            <a:r>
              <a:rPr lang="tr-TR" sz="2400" b="1" dirty="0">
                <a:solidFill>
                  <a:schemeClr val="accent1"/>
                </a:solidFill>
                <a:latin typeface="Calibri" panose="020F0502020204030204" pitchFamily="34" charset="0"/>
              </a:rPr>
              <a:t>için merkezi sınavlar farklı tarihlerde yapılacaktır. </a:t>
            </a:r>
          </a:p>
        </p:txBody>
      </p:sp>
    </p:spTree>
    <p:extLst>
      <p:ext uri="{BB962C8B-B14F-4D97-AF65-F5344CB8AC3E}">
        <p14:creationId xmlns:p14="http://schemas.microsoft.com/office/powerpoint/2010/main" xmlns="" val="305634957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6" name="Dikdörtgen 5"/>
          <p:cNvSpPr/>
          <p:nvPr/>
        </p:nvSpPr>
        <p:spPr>
          <a:xfrm>
            <a:off x="827584" y="260647"/>
            <a:ext cx="7992888" cy="830997"/>
          </a:xfrm>
          <a:prstGeom prst="rect">
            <a:avLst/>
          </a:prstGeom>
        </p:spPr>
        <p:txBody>
          <a:bodyPr wrap="square">
            <a:spAutoFit/>
          </a:bodyPr>
          <a:lstStyle/>
          <a:p>
            <a:r>
              <a:rPr lang="tr-TR" sz="2400" b="1" dirty="0">
                <a:solidFill>
                  <a:schemeClr val="accent3"/>
                </a:solidFill>
              </a:rPr>
              <a:t>2016 BİLİM VE SANAT MERKEZLERİ ÖĞRENCİ SEÇİM TAKVİMİ </a:t>
            </a:r>
            <a:r>
              <a:rPr lang="tr-TR" sz="2400" b="1" dirty="0" smtClean="0">
                <a:solidFill>
                  <a:schemeClr val="accent3"/>
                </a:solidFill>
              </a:rPr>
              <a:t>(</a:t>
            </a:r>
            <a:r>
              <a:rPr lang="tr-TR" sz="2400" b="1" dirty="0">
                <a:solidFill>
                  <a:schemeClr val="accent3"/>
                </a:solidFill>
              </a:rPr>
              <a:t>1.ve 2. Sınıflar İçin ) </a:t>
            </a:r>
          </a:p>
        </p:txBody>
      </p:sp>
      <p:sp>
        <p:nvSpPr>
          <p:cNvPr id="7" name="Dikdörtgen 6"/>
          <p:cNvSpPr/>
          <p:nvPr/>
        </p:nvSpPr>
        <p:spPr>
          <a:xfrm>
            <a:off x="723008" y="1580599"/>
            <a:ext cx="7776864"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smtClean="0"/>
              <a:t>09 -27.11.2015  </a:t>
            </a:r>
            <a:r>
              <a:rPr lang="tr-TR" sz="2400" dirty="0" smtClean="0">
                <a:solidFill>
                  <a:schemeClr val="accent1">
                    <a:lumMod val="75000"/>
                  </a:schemeClr>
                </a:solidFill>
              </a:rPr>
              <a:t>Tarihleri arası:</a:t>
            </a:r>
            <a:r>
              <a:rPr lang="tr-TR" sz="2400" dirty="0">
                <a:solidFill>
                  <a:schemeClr val="accent1">
                    <a:lumMod val="75000"/>
                  </a:schemeClr>
                </a:solidFill>
              </a:rPr>
              <a:t> </a:t>
            </a:r>
            <a:r>
              <a:rPr lang="tr-TR" sz="2400" dirty="0" smtClean="0">
                <a:solidFill>
                  <a:schemeClr val="accent1">
                    <a:lumMod val="75000"/>
                  </a:schemeClr>
                </a:solidFill>
              </a:rPr>
              <a:t>Sınıf </a:t>
            </a:r>
            <a:r>
              <a:rPr lang="tr-TR" sz="2400" dirty="0">
                <a:solidFill>
                  <a:schemeClr val="accent1">
                    <a:lumMod val="75000"/>
                  </a:schemeClr>
                </a:solidFill>
              </a:rPr>
              <a:t>öğretmenleri tarafından aday gösterilen öğrencilerin gözlem formlarının e-okul sisteminden doldurulması 	</a:t>
            </a:r>
          </a:p>
        </p:txBody>
      </p:sp>
      <p:sp>
        <p:nvSpPr>
          <p:cNvPr id="8" name="Dikdörtgen 7"/>
          <p:cNvSpPr/>
          <p:nvPr/>
        </p:nvSpPr>
        <p:spPr>
          <a:xfrm>
            <a:off x="699096" y="2780928"/>
            <a:ext cx="7848872" cy="1200329"/>
          </a:xfrm>
          <a:prstGeom prst="rect">
            <a:avLst/>
          </a:prstGeom>
        </p:spPr>
        <p:txBody>
          <a:bodyPr wrap="square">
            <a:spAutoFit/>
          </a:bodyPr>
          <a:lstStyle/>
          <a:p>
            <a:pPr marL="342900" indent="-342900" algn="just">
              <a:buFont typeface="Wingdings" panose="05000000000000000000" pitchFamily="2" charset="2"/>
              <a:buChar char="Ø"/>
            </a:pPr>
            <a:r>
              <a:rPr lang="tr-TR" sz="2400" b="1" dirty="0"/>
              <a:t>10.12.2015 </a:t>
            </a:r>
            <a:r>
              <a:rPr lang="tr-TR" sz="2400" dirty="0" smtClean="0">
                <a:solidFill>
                  <a:schemeClr val="accent1">
                    <a:lumMod val="75000"/>
                  </a:schemeClr>
                </a:solidFill>
              </a:rPr>
              <a:t>Aday </a:t>
            </a:r>
            <a:r>
              <a:rPr lang="tr-TR" sz="2400" dirty="0">
                <a:solidFill>
                  <a:schemeClr val="accent1">
                    <a:lumMod val="75000"/>
                  </a:schemeClr>
                </a:solidFill>
              </a:rPr>
              <a:t>gösterilen ve gözlem formu doldurulan öğrencilerin http://www.meb.gov.tr internet adresinden yayımlanması </a:t>
            </a:r>
            <a:r>
              <a:rPr lang="tr-TR" dirty="0">
                <a:solidFill>
                  <a:schemeClr val="accent1">
                    <a:lumMod val="75000"/>
                  </a:schemeClr>
                </a:solidFill>
              </a:rPr>
              <a:t>	</a:t>
            </a:r>
          </a:p>
        </p:txBody>
      </p:sp>
      <p:sp>
        <p:nvSpPr>
          <p:cNvPr id="9" name="Dikdörtgen 8"/>
          <p:cNvSpPr/>
          <p:nvPr/>
        </p:nvSpPr>
        <p:spPr>
          <a:xfrm>
            <a:off x="723008" y="4293096"/>
            <a:ext cx="7977360" cy="1569660"/>
          </a:xfrm>
          <a:prstGeom prst="rect">
            <a:avLst/>
          </a:prstGeom>
        </p:spPr>
        <p:txBody>
          <a:bodyPr wrap="square">
            <a:spAutoFit/>
          </a:bodyPr>
          <a:lstStyle/>
          <a:p>
            <a:pPr marL="342900" indent="-342900" algn="just">
              <a:buFont typeface="Wingdings" panose="05000000000000000000" pitchFamily="2" charset="2"/>
              <a:buChar char="Ø"/>
            </a:pPr>
            <a:r>
              <a:rPr lang="tr-TR" sz="2400" b="1" dirty="0"/>
              <a:t>14.12.2015 </a:t>
            </a:r>
            <a:r>
              <a:rPr lang="tr-TR" sz="2400" dirty="0" smtClean="0"/>
              <a:t>- </a:t>
            </a:r>
            <a:r>
              <a:rPr lang="tr-TR" sz="2400" b="1" dirty="0" smtClean="0"/>
              <a:t>08.01.2016 </a:t>
            </a:r>
            <a:r>
              <a:rPr lang="tr-TR" sz="2400" dirty="0" smtClean="0">
                <a:solidFill>
                  <a:schemeClr val="accent1">
                    <a:lumMod val="75000"/>
                  </a:schemeClr>
                </a:solidFill>
              </a:rPr>
              <a:t>Tarihleri arası aday gösterilen ve grup taramasına alınacak öğrencilerin randevularının </a:t>
            </a:r>
            <a:r>
              <a:rPr lang="tr-TR" sz="2400" b="1" i="1" dirty="0" smtClean="0">
                <a:solidFill>
                  <a:schemeClr val="accent1">
                    <a:lumMod val="75000"/>
                  </a:schemeClr>
                </a:solidFill>
              </a:rPr>
              <a:t>İl Tanılama Komisyonu </a:t>
            </a:r>
            <a:r>
              <a:rPr lang="tr-TR" sz="2400" dirty="0" smtClean="0">
                <a:solidFill>
                  <a:schemeClr val="accent1">
                    <a:lumMod val="75000"/>
                  </a:schemeClr>
                </a:solidFill>
              </a:rPr>
              <a:t>tarafından düzenlenmesi ve velilere duyurulması </a:t>
            </a:r>
            <a:r>
              <a:rPr lang="tr-TR" dirty="0" smtClean="0">
                <a:solidFill>
                  <a:schemeClr val="accent1">
                    <a:lumMod val="75000"/>
                  </a:schemeClr>
                </a:solidFill>
              </a:rPr>
              <a:t>	</a:t>
            </a:r>
            <a:endParaRPr lang="tr-TR" dirty="0">
              <a:solidFill>
                <a:schemeClr val="accent1">
                  <a:lumMod val="75000"/>
                </a:schemeClr>
              </a:solidFill>
            </a:endParaRPr>
          </a:p>
        </p:txBody>
      </p:sp>
    </p:spTree>
    <p:extLst>
      <p:ext uri="{BB962C8B-B14F-4D97-AF65-F5344CB8AC3E}">
        <p14:creationId xmlns:p14="http://schemas.microsoft.com/office/powerpoint/2010/main" xmlns="" val="296280580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endParaRPr lang="tr-TR" dirty="0"/>
          </a:p>
        </p:txBody>
      </p:sp>
      <p:sp>
        <p:nvSpPr>
          <p:cNvPr id="5" name="Dikdörtgen 4"/>
          <p:cNvSpPr/>
          <p:nvPr/>
        </p:nvSpPr>
        <p:spPr>
          <a:xfrm>
            <a:off x="431280" y="1209706"/>
            <a:ext cx="8568952" cy="830997"/>
          </a:xfrm>
          <a:prstGeom prst="rect">
            <a:avLst/>
          </a:prstGeom>
        </p:spPr>
        <p:txBody>
          <a:bodyPr wrap="square">
            <a:spAutoFit/>
          </a:bodyPr>
          <a:lstStyle/>
          <a:p>
            <a:pPr marL="342900" indent="-342900">
              <a:buFont typeface="Wingdings" panose="05000000000000000000" pitchFamily="2" charset="2"/>
              <a:buChar char="Ø"/>
            </a:pPr>
            <a:r>
              <a:rPr lang="tr-TR" sz="2400" b="1" dirty="0" smtClean="0"/>
              <a:t>11.01.2016 </a:t>
            </a:r>
            <a:r>
              <a:rPr lang="tr-TR" sz="2400" dirty="0" smtClean="0"/>
              <a:t>- </a:t>
            </a:r>
            <a:r>
              <a:rPr lang="tr-TR" sz="2400" b="1" dirty="0" smtClean="0"/>
              <a:t>29.04.2016 </a:t>
            </a:r>
            <a:r>
              <a:rPr lang="tr-TR" sz="2400" dirty="0" smtClean="0">
                <a:solidFill>
                  <a:schemeClr val="accent1">
                    <a:lumMod val="75000"/>
                  </a:schemeClr>
                </a:solidFill>
              </a:rPr>
              <a:t>Tarihleri arası Grup taramalarının yapılması 	</a:t>
            </a:r>
            <a:endParaRPr lang="tr-TR" sz="2400" dirty="0">
              <a:solidFill>
                <a:schemeClr val="accent1">
                  <a:lumMod val="75000"/>
                </a:schemeClr>
              </a:solidFill>
            </a:endParaRPr>
          </a:p>
        </p:txBody>
      </p:sp>
      <p:sp>
        <p:nvSpPr>
          <p:cNvPr id="6" name="Dikdörtgen 5"/>
          <p:cNvSpPr/>
          <p:nvPr/>
        </p:nvSpPr>
        <p:spPr>
          <a:xfrm>
            <a:off x="431280" y="2040703"/>
            <a:ext cx="8568952" cy="1107996"/>
          </a:xfrm>
          <a:prstGeom prst="rect">
            <a:avLst/>
          </a:prstGeom>
        </p:spPr>
        <p:txBody>
          <a:bodyPr wrap="square">
            <a:spAutoFit/>
          </a:bodyPr>
          <a:lstStyle/>
          <a:p>
            <a:pPr marL="342900" indent="-342900">
              <a:buFont typeface="Wingdings" panose="05000000000000000000" pitchFamily="2" charset="2"/>
              <a:buChar char="Ø"/>
            </a:pPr>
            <a:r>
              <a:rPr lang="tr-TR" sz="2400" b="1" dirty="0"/>
              <a:t>05.05.2016 </a:t>
            </a:r>
            <a:r>
              <a:rPr lang="tr-TR" sz="2400" dirty="0" smtClean="0">
                <a:solidFill>
                  <a:schemeClr val="accent1">
                    <a:lumMod val="75000"/>
                  </a:schemeClr>
                </a:solidFill>
              </a:rPr>
              <a:t>Grup </a:t>
            </a:r>
            <a:r>
              <a:rPr lang="tr-TR" sz="2400" dirty="0">
                <a:solidFill>
                  <a:schemeClr val="accent1">
                    <a:lumMod val="75000"/>
                  </a:schemeClr>
                </a:solidFill>
              </a:rPr>
              <a:t>tarama sınav sonuçlarının http://www.meb.gov.tr internet adreslerinden yayımlanması</a:t>
            </a:r>
            <a:r>
              <a:rPr lang="tr-TR" sz="2400" dirty="0"/>
              <a:t>. </a:t>
            </a:r>
            <a:r>
              <a:rPr lang="tr-TR" dirty="0"/>
              <a:t>	</a:t>
            </a:r>
          </a:p>
        </p:txBody>
      </p:sp>
      <p:sp>
        <p:nvSpPr>
          <p:cNvPr id="7" name="Dikdörtgen 6"/>
          <p:cNvSpPr/>
          <p:nvPr/>
        </p:nvSpPr>
        <p:spPr>
          <a:xfrm>
            <a:off x="395536" y="3140968"/>
            <a:ext cx="8584604" cy="1200329"/>
          </a:xfrm>
          <a:prstGeom prst="rect">
            <a:avLst/>
          </a:prstGeom>
        </p:spPr>
        <p:txBody>
          <a:bodyPr wrap="square">
            <a:spAutoFit/>
          </a:bodyPr>
          <a:lstStyle/>
          <a:p>
            <a:pPr marL="342900" indent="-342900">
              <a:buFont typeface="Wingdings" panose="05000000000000000000" pitchFamily="2" charset="2"/>
              <a:buChar char="Ø"/>
            </a:pPr>
            <a:r>
              <a:rPr lang="tr-TR" sz="2400" b="1" dirty="0"/>
              <a:t>09.05.2016 </a:t>
            </a:r>
            <a:r>
              <a:rPr lang="tr-TR" sz="2400" dirty="0" smtClean="0"/>
              <a:t>- </a:t>
            </a:r>
            <a:r>
              <a:rPr lang="tr-TR" sz="2400" b="1" dirty="0" smtClean="0"/>
              <a:t>20.05.2016 </a:t>
            </a:r>
            <a:r>
              <a:rPr lang="tr-TR" sz="2400" dirty="0" smtClean="0">
                <a:solidFill>
                  <a:schemeClr val="accent1">
                    <a:lumMod val="75000"/>
                  </a:schemeClr>
                </a:solidFill>
              </a:rPr>
              <a:t>Bireysel </a:t>
            </a:r>
            <a:r>
              <a:rPr lang="tr-TR" sz="2400" dirty="0">
                <a:solidFill>
                  <a:schemeClr val="accent1">
                    <a:lumMod val="75000"/>
                  </a:schemeClr>
                </a:solidFill>
              </a:rPr>
              <a:t>değerlendirme için hak kazanan öğrencilerin randevularının </a:t>
            </a:r>
            <a:r>
              <a:rPr lang="tr-TR" sz="2400" b="1" i="1" dirty="0">
                <a:solidFill>
                  <a:schemeClr val="accent1">
                    <a:lumMod val="75000"/>
                  </a:schemeClr>
                </a:solidFill>
              </a:rPr>
              <a:t>İl Tanılama Komisyonu </a:t>
            </a:r>
            <a:r>
              <a:rPr lang="tr-TR" sz="2400" dirty="0">
                <a:solidFill>
                  <a:schemeClr val="accent1">
                    <a:lumMod val="75000"/>
                  </a:schemeClr>
                </a:solidFill>
              </a:rPr>
              <a:t>tarafından düzenlenmesi ve velilere duyurulması </a:t>
            </a:r>
            <a:r>
              <a:rPr lang="tr-TR" dirty="0"/>
              <a:t>	</a:t>
            </a:r>
          </a:p>
        </p:txBody>
      </p:sp>
      <p:sp>
        <p:nvSpPr>
          <p:cNvPr id="8" name="Dikdörtgen 7"/>
          <p:cNvSpPr/>
          <p:nvPr/>
        </p:nvSpPr>
        <p:spPr>
          <a:xfrm>
            <a:off x="395536" y="4507286"/>
            <a:ext cx="8422332" cy="830997"/>
          </a:xfrm>
          <a:prstGeom prst="rect">
            <a:avLst/>
          </a:prstGeom>
        </p:spPr>
        <p:txBody>
          <a:bodyPr wrap="square">
            <a:spAutoFit/>
          </a:bodyPr>
          <a:lstStyle/>
          <a:p>
            <a:pPr marL="342900" indent="-342900">
              <a:buFont typeface="Wingdings" panose="05000000000000000000" pitchFamily="2" charset="2"/>
              <a:buChar char="Ø"/>
            </a:pPr>
            <a:r>
              <a:rPr lang="tr-TR" sz="2400" b="1" dirty="0"/>
              <a:t>23.05.2016 </a:t>
            </a:r>
            <a:r>
              <a:rPr lang="tr-TR" sz="2400" b="1" dirty="0" smtClean="0"/>
              <a:t>- 28.06.2016 </a:t>
            </a:r>
            <a:r>
              <a:rPr lang="tr-TR" sz="2400" dirty="0" smtClean="0">
                <a:solidFill>
                  <a:schemeClr val="accent1">
                    <a:lumMod val="75000"/>
                  </a:schemeClr>
                </a:solidFill>
              </a:rPr>
              <a:t>Tarihleri arası bireysel </a:t>
            </a:r>
            <a:r>
              <a:rPr lang="tr-TR" sz="2400" dirty="0">
                <a:solidFill>
                  <a:schemeClr val="accent1">
                    <a:lumMod val="75000"/>
                  </a:schemeClr>
                </a:solidFill>
              </a:rPr>
              <a:t>değerlendirmelerin yapılması </a:t>
            </a:r>
            <a:r>
              <a:rPr lang="tr-TR" dirty="0">
                <a:solidFill>
                  <a:schemeClr val="accent1">
                    <a:lumMod val="75000"/>
                  </a:schemeClr>
                </a:solidFill>
              </a:rPr>
              <a:t>	</a:t>
            </a:r>
          </a:p>
        </p:txBody>
      </p:sp>
      <p:sp>
        <p:nvSpPr>
          <p:cNvPr id="9" name="Dikdörtgen 8"/>
          <p:cNvSpPr/>
          <p:nvPr/>
        </p:nvSpPr>
        <p:spPr>
          <a:xfrm>
            <a:off x="395536" y="5343176"/>
            <a:ext cx="8422332" cy="1200329"/>
          </a:xfrm>
          <a:prstGeom prst="rect">
            <a:avLst/>
          </a:prstGeom>
        </p:spPr>
        <p:txBody>
          <a:bodyPr wrap="square">
            <a:spAutoFit/>
          </a:bodyPr>
          <a:lstStyle/>
          <a:p>
            <a:pPr marL="342900" indent="-342900">
              <a:buFont typeface="Wingdings" panose="05000000000000000000" pitchFamily="2" charset="2"/>
              <a:buChar char="Ø"/>
            </a:pPr>
            <a:r>
              <a:rPr lang="tr-TR" sz="2400" b="1" dirty="0"/>
              <a:t>10.08.2016 </a:t>
            </a:r>
            <a:r>
              <a:rPr lang="tr-TR" sz="2400" dirty="0" smtClean="0">
                <a:solidFill>
                  <a:schemeClr val="accent1">
                    <a:lumMod val="75000"/>
                  </a:schemeClr>
                </a:solidFill>
              </a:rPr>
              <a:t>Bireysel </a:t>
            </a:r>
            <a:r>
              <a:rPr lang="tr-TR" sz="2400" dirty="0">
                <a:solidFill>
                  <a:schemeClr val="accent1">
                    <a:lumMod val="75000"/>
                  </a:schemeClr>
                </a:solidFill>
              </a:rPr>
              <a:t>inceleme sonucu “Bilim ve Sanat Merkezleri” ne yerleşme hakkı </a:t>
            </a:r>
            <a:r>
              <a:rPr lang="tr-TR" sz="2400" dirty="0" smtClean="0">
                <a:solidFill>
                  <a:schemeClr val="accent1">
                    <a:lumMod val="75000"/>
                  </a:schemeClr>
                </a:solidFill>
              </a:rPr>
              <a:t>kazanan öğrencilerin www.meb.gov.tr </a:t>
            </a:r>
            <a:r>
              <a:rPr lang="tr-TR" sz="2400" dirty="0">
                <a:solidFill>
                  <a:schemeClr val="accent1">
                    <a:lumMod val="75000"/>
                  </a:schemeClr>
                </a:solidFill>
              </a:rPr>
              <a:t>adresinden duyurulması </a:t>
            </a:r>
            <a:r>
              <a:rPr lang="tr-TR" dirty="0">
                <a:solidFill>
                  <a:schemeClr val="accent1">
                    <a:lumMod val="75000"/>
                  </a:schemeClr>
                </a:solidFill>
              </a:rPr>
              <a:t>	</a:t>
            </a:r>
          </a:p>
        </p:txBody>
      </p:sp>
      <p:sp>
        <p:nvSpPr>
          <p:cNvPr id="10" name="Dikdörtgen 9"/>
          <p:cNvSpPr/>
          <p:nvPr/>
        </p:nvSpPr>
        <p:spPr>
          <a:xfrm>
            <a:off x="433860" y="260648"/>
            <a:ext cx="8384008" cy="830997"/>
          </a:xfrm>
          <a:prstGeom prst="rect">
            <a:avLst/>
          </a:prstGeom>
        </p:spPr>
        <p:txBody>
          <a:bodyPr wrap="square">
            <a:spAutoFit/>
          </a:bodyPr>
          <a:lstStyle/>
          <a:p>
            <a:r>
              <a:rPr lang="tr-TR" sz="2400" b="1" dirty="0">
                <a:solidFill>
                  <a:schemeClr val="accent3"/>
                </a:solidFill>
              </a:rPr>
              <a:t>2016 BİLİM VE SANAT MERKEZLERİ ÖĞRENCİ SEÇİM TAKVİMİ </a:t>
            </a:r>
            <a:r>
              <a:rPr lang="tr-TR" sz="2400" b="1" dirty="0" smtClean="0">
                <a:solidFill>
                  <a:schemeClr val="accent3"/>
                </a:solidFill>
              </a:rPr>
              <a:t>(</a:t>
            </a:r>
            <a:r>
              <a:rPr lang="tr-TR" sz="2400" b="1" dirty="0">
                <a:solidFill>
                  <a:schemeClr val="accent3"/>
                </a:solidFill>
              </a:rPr>
              <a:t>1.ve 2. Sınıflar İçin ) </a:t>
            </a:r>
          </a:p>
        </p:txBody>
      </p:sp>
    </p:spTree>
    <p:extLst>
      <p:ext uri="{BB962C8B-B14F-4D97-AF65-F5344CB8AC3E}">
        <p14:creationId xmlns:p14="http://schemas.microsoft.com/office/powerpoint/2010/main" xmlns="" val="1219411409"/>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TotalTime>
  <Words>1719</Words>
  <Application>Microsoft Office PowerPoint</Application>
  <PresentationFormat>Ekran Gösterisi (4:3)</PresentationFormat>
  <Paragraphs>216</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Thermal</vt:lpstr>
      <vt:lpstr>BİLİM Sanat Merkezine Öğrenci Seçimi</vt:lpstr>
      <vt:lpstr>İÇİNDEKİLER</vt:lpstr>
      <vt:lpstr>Bilim ve Sanat Merkezleri, okul öncesi eğitim, ilkokul, ortaokul ve lise çağındaki özel yetenekli öğrencilerin (resim, müzik ve genel zihinsel yetenek) örgün eğitim kurumlarındaki eğitimlerini aksatmayacak şekilde bireysel yeteneklerinin farkında olmalarını ve kapasitelerini geliştirerek en üst düzeyde kullanmalarını  sağlamak amacıyla açılmış olan bağımsız özel eğitim kurumlarıdır.   Bu merkezlerde öğrenciler uyum, destek eğitimi, bireysel yetenekleri fark ettirme, özel yetenekleri geliştirme ve proje üretimi/yönetimi alanlarında düzenlenmiş  eğitim programlarına alınırlar. </vt:lpstr>
      <vt:lpstr>BİLİM VE SANAT MERKEZLERİ</vt:lpstr>
      <vt:lpstr>Slayt 5</vt:lpstr>
      <vt:lpstr>Slayt 6</vt:lpstr>
      <vt:lpstr>BİLİM SANAT MERKEZLERİ</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İzlenebilecek Filmler</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SORGUN RAM</dc:title>
  <dc:creator>EXPER</dc:creator>
  <cp:lastModifiedBy>RAM</cp:lastModifiedBy>
  <cp:revision>267</cp:revision>
  <dcterms:created xsi:type="dcterms:W3CDTF">2010-04-01T05:48:15Z</dcterms:created>
  <dcterms:modified xsi:type="dcterms:W3CDTF">2015-11-03T11:33:37Z</dcterms:modified>
</cp:coreProperties>
</file>