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55"/>
  </p:notesMasterIdLst>
  <p:handoutMasterIdLst>
    <p:handoutMasterId r:id="rId56"/>
  </p:handoutMasterIdLst>
  <p:sldIdLst>
    <p:sldId id="328" r:id="rId2"/>
    <p:sldId id="269" r:id="rId3"/>
    <p:sldId id="260" r:id="rId4"/>
    <p:sldId id="270" r:id="rId5"/>
    <p:sldId id="272" r:id="rId6"/>
    <p:sldId id="273" r:id="rId7"/>
    <p:sldId id="274" r:id="rId8"/>
    <p:sldId id="275" r:id="rId9"/>
    <p:sldId id="276" r:id="rId10"/>
    <p:sldId id="283" r:id="rId11"/>
    <p:sldId id="277" r:id="rId12"/>
    <p:sldId id="318" r:id="rId13"/>
    <p:sldId id="286" r:id="rId14"/>
    <p:sldId id="287" r:id="rId15"/>
    <p:sldId id="290" r:id="rId16"/>
    <p:sldId id="289" r:id="rId17"/>
    <p:sldId id="333" r:id="rId18"/>
    <p:sldId id="331" r:id="rId19"/>
    <p:sldId id="334" r:id="rId20"/>
    <p:sldId id="344" r:id="rId21"/>
    <p:sldId id="345" r:id="rId22"/>
    <p:sldId id="346" r:id="rId23"/>
    <p:sldId id="347" r:id="rId24"/>
    <p:sldId id="348" r:id="rId25"/>
    <p:sldId id="349" r:id="rId26"/>
    <p:sldId id="335" r:id="rId27"/>
    <p:sldId id="336" r:id="rId28"/>
    <p:sldId id="337" r:id="rId29"/>
    <p:sldId id="338" r:id="rId30"/>
    <p:sldId id="339" r:id="rId31"/>
    <p:sldId id="340" r:id="rId32"/>
    <p:sldId id="341" r:id="rId33"/>
    <p:sldId id="342" r:id="rId34"/>
    <p:sldId id="303" r:id="rId35"/>
    <p:sldId id="304" r:id="rId36"/>
    <p:sldId id="305" r:id="rId37"/>
    <p:sldId id="306" r:id="rId38"/>
    <p:sldId id="307" r:id="rId39"/>
    <p:sldId id="310" r:id="rId40"/>
    <p:sldId id="309" r:id="rId41"/>
    <p:sldId id="311" r:id="rId42"/>
    <p:sldId id="313" r:id="rId43"/>
    <p:sldId id="314" r:id="rId44"/>
    <p:sldId id="315" r:id="rId45"/>
    <p:sldId id="321" r:id="rId46"/>
    <p:sldId id="343" r:id="rId47"/>
    <p:sldId id="322" r:id="rId48"/>
    <p:sldId id="323" r:id="rId49"/>
    <p:sldId id="324" r:id="rId50"/>
    <p:sldId id="325" r:id="rId51"/>
    <p:sldId id="326" r:id="rId52"/>
    <p:sldId id="327" r:id="rId53"/>
    <p:sldId id="329" r:id="rId54"/>
  </p:sldIdLst>
  <p:sldSz cx="9144000" cy="6858000" type="screen4x3"/>
  <p:notesSz cx="6858000" cy="9926638"/>
  <p:defaultTextStyle>
    <a:defPPr>
      <a:defRPr lang="en-US"/>
    </a:defPPr>
    <a:lvl1pPr algn="l" rtl="0" fontAlgn="base">
      <a:spcBef>
        <a:spcPct val="0"/>
      </a:spcBef>
      <a:spcAft>
        <a:spcPct val="0"/>
      </a:spcAft>
      <a:defRPr sz="1600" kern="1200">
        <a:solidFill>
          <a:schemeClr val="tx1"/>
        </a:solidFill>
        <a:latin typeface="Comic Sans MS" pitchFamily="66" charset="0"/>
        <a:ea typeface="+mn-ea"/>
        <a:cs typeface="+mn-cs"/>
      </a:defRPr>
    </a:lvl1pPr>
    <a:lvl2pPr marL="457200" algn="l" rtl="0" fontAlgn="base">
      <a:spcBef>
        <a:spcPct val="0"/>
      </a:spcBef>
      <a:spcAft>
        <a:spcPct val="0"/>
      </a:spcAft>
      <a:defRPr sz="1600" kern="1200">
        <a:solidFill>
          <a:schemeClr val="tx1"/>
        </a:solidFill>
        <a:latin typeface="Comic Sans MS" pitchFamily="66" charset="0"/>
        <a:ea typeface="+mn-ea"/>
        <a:cs typeface="+mn-cs"/>
      </a:defRPr>
    </a:lvl2pPr>
    <a:lvl3pPr marL="914400" algn="l" rtl="0" fontAlgn="base">
      <a:spcBef>
        <a:spcPct val="0"/>
      </a:spcBef>
      <a:spcAft>
        <a:spcPct val="0"/>
      </a:spcAft>
      <a:defRPr sz="1600" kern="1200">
        <a:solidFill>
          <a:schemeClr val="tx1"/>
        </a:solidFill>
        <a:latin typeface="Comic Sans MS" pitchFamily="66" charset="0"/>
        <a:ea typeface="+mn-ea"/>
        <a:cs typeface="+mn-cs"/>
      </a:defRPr>
    </a:lvl3pPr>
    <a:lvl4pPr marL="1371600" algn="l" rtl="0" fontAlgn="base">
      <a:spcBef>
        <a:spcPct val="0"/>
      </a:spcBef>
      <a:spcAft>
        <a:spcPct val="0"/>
      </a:spcAft>
      <a:defRPr sz="1600" kern="1200">
        <a:solidFill>
          <a:schemeClr val="tx1"/>
        </a:solidFill>
        <a:latin typeface="Comic Sans MS" pitchFamily="66" charset="0"/>
        <a:ea typeface="+mn-ea"/>
        <a:cs typeface="+mn-cs"/>
      </a:defRPr>
    </a:lvl4pPr>
    <a:lvl5pPr marL="1828800" algn="l" rtl="0" fontAlgn="base">
      <a:spcBef>
        <a:spcPct val="0"/>
      </a:spcBef>
      <a:spcAft>
        <a:spcPct val="0"/>
      </a:spcAft>
      <a:defRPr sz="1600" kern="1200">
        <a:solidFill>
          <a:schemeClr val="tx1"/>
        </a:solidFill>
        <a:latin typeface="Comic Sans MS" pitchFamily="66" charset="0"/>
        <a:ea typeface="+mn-ea"/>
        <a:cs typeface="+mn-cs"/>
      </a:defRPr>
    </a:lvl5pPr>
    <a:lvl6pPr marL="2286000" algn="l" defTabSz="914400" rtl="0" eaLnBrk="1" latinLnBrk="0" hangingPunct="1">
      <a:defRPr sz="1600" kern="1200">
        <a:solidFill>
          <a:schemeClr val="tx1"/>
        </a:solidFill>
        <a:latin typeface="Comic Sans MS" pitchFamily="66" charset="0"/>
        <a:ea typeface="+mn-ea"/>
        <a:cs typeface="+mn-cs"/>
      </a:defRPr>
    </a:lvl6pPr>
    <a:lvl7pPr marL="2743200" algn="l" defTabSz="914400" rtl="0" eaLnBrk="1" latinLnBrk="0" hangingPunct="1">
      <a:defRPr sz="1600" kern="1200">
        <a:solidFill>
          <a:schemeClr val="tx1"/>
        </a:solidFill>
        <a:latin typeface="Comic Sans MS" pitchFamily="66" charset="0"/>
        <a:ea typeface="+mn-ea"/>
        <a:cs typeface="+mn-cs"/>
      </a:defRPr>
    </a:lvl7pPr>
    <a:lvl8pPr marL="3200400" algn="l" defTabSz="914400" rtl="0" eaLnBrk="1" latinLnBrk="0" hangingPunct="1">
      <a:defRPr sz="1600" kern="1200">
        <a:solidFill>
          <a:schemeClr val="tx1"/>
        </a:solidFill>
        <a:latin typeface="Comic Sans MS" pitchFamily="66" charset="0"/>
        <a:ea typeface="+mn-ea"/>
        <a:cs typeface="+mn-cs"/>
      </a:defRPr>
    </a:lvl8pPr>
    <a:lvl9pPr marL="3657600" algn="l" defTabSz="914400" rtl="0" eaLnBrk="1" latinLnBrk="0" hangingPunct="1">
      <a:defRPr sz="16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FF9999"/>
    <a:srgbClr val="FF6600"/>
    <a:srgbClr val="FF9900"/>
    <a:srgbClr val="B2B2B2"/>
    <a:srgbClr val="993300"/>
    <a:srgbClr val="FFFF00"/>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66129" autoAdjust="0"/>
  </p:normalViewPr>
  <p:slideViewPr>
    <p:cSldViewPr>
      <p:cViewPr varScale="1">
        <p:scale>
          <a:sx n="91" d="100"/>
          <a:sy n="91" d="100"/>
        </p:scale>
        <p:origin x="-130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ltLang="tr-TR"/>
          </a:p>
        </p:txBody>
      </p:sp>
      <p:sp>
        <p:nvSpPr>
          <p:cNvPr id="33795" name="Rectangle 3"/>
          <p:cNvSpPr>
            <a:spLocks noGrp="1" noChangeArrowheads="1"/>
          </p:cNvSpPr>
          <p:nvPr>
            <p:ph type="dt" sz="quarter" idx="1"/>
          </p:nvPr>
        </p:nvSpPr>
        <p:spPr bwMode="auto">
          <a:xfrm>
            <a:off x="3884613" y="0"/>
            <a:ext cx="2971800"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ltLang="tr-TR"/>
          </a:p>
        </p:txBody>
      </p:sp>
      <p:sp>
        <p:nvSpPr>
          <p:cNvPr id="33796" name="Rectangle 4"/>
          <p:cNvSpPr>
            <a:spLocks noGrp="1" noChangeArrowheads="1"/>
          </p:cNvSpPr>
          <p:nvPr>
            <p:ph type="ftr" sz="quarter" idx="2"/>
          </p:nvPr>
        </p:nvSpPr>
        <p:spPr bwMode="auto">
          <a:xfrm>
            <a:off x="0" y="9428583"/>
            <a:ext cx="2971800"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ltLang="tr-TR"/>
          </a:p>
        </p:txBody>
      </p:sp>
      <p:sp>
        <p:nvSpPr>
          <p:cNvPr id="33797" name="Rectangle 5"/>
          <p:cNvSpPr>
            <a:spLocks noGrp="1" noChangeArrowheads="1"/>
          </p:cNvSpPr>
          <p:nvPr>
            <p:ph type="sldNum" sz="quarter" idx="3"/>
          </p:nvPr>
        </p:nvSpPr>
        <p:spPr bwMode="auto">
          <a:xfrm>
            <a:off x="3884613" y="9428583"/>
            <a:ext cx="2971800"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01005DB-027A-4E81-9BC3-A3F24090B9ED}" type="slidenum">
              <a:rPr lang="tr-TR" altLang="tr-TR"/>
              <a:pPr>
                <a:defRPr/>
              </a:pPr>
              <a:t>‹#›</a:t>
            </a:fld>
            <a:endParaRPr lang="tr-TR" altLang="tr-TR"/>
          </a:p>
        </p:txBody>
      </p:sp>
    </p:spTree>
    <p:extLst>
      <p:ext uri="{BB962C8B-B14F-4D97-AF65-F5344CB8AC3E}">
        <p14:creationId xmlns="" xmlns:p14="http://schemas.microsoft.com/office/powerpoint/2010/main" val="2994949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ltLang="tr-TR"/>
          </a:p>
        </p:txBody>
      </p:sp>
      <p:sp>
        <p:nvSpPr>
          <p:cNvPr id="34819" name="Rectangle 3"/>
          <p:cNvSpPr>
            <a:spLocks noGrp="1" noChangeArrowheads="1"/>
          </p:cNvSpPr>
          <p:nvPr>
            <p:ph type="dt" idx="1"/>
          </p:nvPr>
        </p:nvSpPr>
        <p:spPr bwMode="auto">
          <a:xfrm>
            <a:off x="3884613" y="0"/>
            <a:ext cx="2971800"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ltLang="tr-TR"/>
          </a:p>
        </p:txBody>
      </p:sp>
      <p:sp>
        <p:nvSpPr>
          <p:cNvPr id="45060"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a:effectLst/>
        </p:spPr>
      </p:sp>
      <p:sp>
        <p:nvSpPr>
          <p:cNvPr id="34821" name="Rectangle 5"/>
          <p:cNvSpPr>
            <a:spLocks noGrp="1" noChangeArrowheads="1"/>
          </p:cNvSpPr>
          <p:nvPr>
            <p:ph type="body" sz="quarter" idx="3"/>
          </p:nvPr>
        </p:nvSpPr>
        <p:spPr bwMode="auto">
          <a:xfrm>
            <a:off x="685800" y="4715153"/>
            <a:ext cx="5486400" cy="4466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noProof="0" smtClean="0"/>
              <a:t>Click to edit Master text styles</a:t>
            </a:r>
          </a:p>
          <a:p>
            <a:pPr lvl="1"/>
            <a:r>
              <a:rPr lang="tr-TR" altLang="tr-TR" noProof="0" smtClean="0"/>
              <a:t>Second level</a:t>
            </a:r>
          </a:p>
          <a:p>
            <a:pPr lvl="2"/>
            <a:r>
              <a:rPr lang="tr-TR" altLang="tr-TR" noProof="0" smtClean="0"/>
              <a:t>Third level</a:t>
            </a:r>
          </a:p>
          <a:p>
            <a:pPr lvl="3"/>
            <a:r>
              <a:rPr lang="tr-TR" altLang="tr-TR" noProof="0" smtClean="0"/>
              <a:t>Fourth level</a:t>
            </a:r>
          </a:p>
          <a:p>
            <a:pPr lvl="4"/>
            <a:r>
              <a:rPr lang="tr-TR" altLang="tr-TR" noProof="0" smtClean="0"/>
              <a:t>Fifth level</a:t>
            </a:r>
          </a:p>
        </p:txBody>
      </p:sp>
      <p:sp>
        <p:nvSpPr>
          <p:cNvPr id="34822" name="Rectangle 6"/>
          <p:cNvSpPr>
            <a:spLocks noGrp="1" noChangeArrowheads="1"/>
          </p:cNvSpPr>
          <p:nvPr>
            <p:ph type="ftr" sz="quarter" idx="4"/>
          </p:nvPr>
        </p:nvSpPr>
        <p:spPr bwMode="auto">
          <a:xfrm>
            <a:off x="0" y="9428583"/>
            <a:ext cx="2971800"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ltLang="tr-TR"/>
          </a:p>
        </p:txBody>
      </p:sp>
      <p:sp>
        <p:nvSpPr>
          <p:cNvPr id="34823" name="Rectangle 7"/>
          <p:cNvSpPr>
            <a:spLocks noGrp="1" noChangeArrowheads="1"/>
          </p:cNvSpPr>
          <p:nvPr>
            <p:ph type="sldNum" sz="quarter" idx="5"/>
          </p:nvPr>
        </p:nvSpPr>
        <p:spPr bwMode="auto">
          <a:xfrm>
            <a:off x="3884613" y="9428583"/>
            <a:ext cx="2971800"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EE5AC8E-E25D-42C6-8BA6-6D2AD9D33062}" type="slidenum">
              <a:rPr lang="tr-TR" altLang="tr-TR"/>
              <a:pPr>
                <a:defRPr/>
              </a:pPr>
              <a:t>‹#›</a:t>
            </a:fld>
            <a:endParaRPr lang="tr-TR" altLang="tr-TR"/>
          </a:p>
        </p:txBody>
      </p:sp>
    </p:spTree>
    <p:extLst>
      <p:ext uri="{BB962C8B-B14F-4D97-AF65-F5344CB8AC3E}">
        <p14:creationId xmlns="" xmlns:p14="http://schemas.microsoft.com/office/powerpoint/2010/main" val="320001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181044B7-E85A-4B8D-81D0-9E4CFC00D3AF}" type="slidenum">
              <a:rPr lang="tr-TR" altLang="tr-TR" smtClean="0"/>
              <a:pPr/>
              <a:t>3</a:t>
            </a:fld>
            <a:endParaRPr lang="tr-TR" altLang="tr-TR"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tr-TR" altLang="tr-T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DA68808D-4EFB-483A-801F-2A429A65BAED}" type="slidenum">
              <a:rPr lang="tr-TR" altLang="tr-TR" smtClean="0"/>
              <a:pPr/>
              <a:t>4</a:t>
            </a:fld>
            <a:endParaRPr lang="tr-TR" altLang="tr-TR"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tr-TR" altLang="tr-T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3BA9B164-8D64-4711-8EE6-29B8EC16589A}" type="slidenum">
              <a:rPr lang="tr-TR" altLang="tr-TR" smtClean="0"/>
              <a:pPr/>
              <a:t>5</a:t>
            </a:fld>
            <a:endParaRPr lang="tr-TR" altLang="tr-TR"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tr-TR" altLang="tr-TR"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pPr>
              <a:defRPr/>
            </a:pPr>
            <a:fld id="{4AC95CA3-AA67-441B-8324-719436411806}" type="datetimeFigureOut">
              <a:rPr lang="tr-TR" smtClean="0"/>
              <a:pPr>
                <a:defRPr/>
              </a:pPr>
              <a:t>27.10.2015</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pPr>
              <a:defRPr/>
            </a:pPr>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pPr>
              <a:defRPr/>
            </a:pPr>
            <a:fld id="{AB5CB4DD-6115-401E-9CD3-597A0B78F335}" type="slidenum">
              <a:rPr lang="tr-TR" smtClean="0"/>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pPr>
              <a:defRPr/>
            </a:pPr>
            <a:fld id="{234F8A7C-7737-48CD-A426-3656D600F463}" type="datetimeFigureOut">
              <a:rPr lang="tr-TR" smtClean="0"/>
              <a:pPr>
                <a:defRPr/>
              </a:pPr>
              <a:t>27.10.2015</a:t>
            </a:fld>
            <a:endParaRPr lang="tr-TR"/>
          </a:p>
        </p:txBody>
      </p:sp>
      <p:sp>
        <p:nvSpPr>
          <p:cNvPr id="5" name="4 Altbilgi Yer Tutucusu"/>
          <p:cNvSpPr>
            <a:spLocks noGrp="1"/>
          </p:cNvSpPr>
          <p:nvPr>
            <p:ph type="ftr" sz="quarter" idx="11"/>
          </p:nvPr>
        </p:nvSpPr>
        <p:spPr/>
        <p:txBody>
          <a:bodyPr/>
          <a:lstStyle>
            <a:extLst/>
          </a:lstStyle>
          <a:p>
            <a:pPr>
              <a:defRPr/>
            </a:pPr>
            <a:endParaRPr lang="tr-TR"/>
          </a:p>
        </p:txBody>
      </p:sp>
      <p:sp>
        <p:nvSpPr>
          <p:cNvPr id="6" name="5 Slayt Numarası Yer Tutucusu"/>
          <p:cNvSpPr>
            <a:spLocks noGrp="1"/>
          </p:cNvSpPr>
          <p:nvPr>
            <p:ph type="sldNum" sz="quarter" idx="12"/>
          </p:nvPr>
        </p:nvSpPr>
        <p:spPr/>
        <p:txBody>
          <a:bodyPr/>
          <a:lstStyle>
            <a:extLst/>
          </a:lstStyle>
          <a:p>
            <a:pPr>
              <a:defRPr/>
            </a:pPr>
            <a:fld id="{B5C0E27C-14A1-425E-8D69-0DC7CCBFBFD9}"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pPr>
              <a:defRPr/>
            </a:pPr>
            <a:fld id="{DC58D480-6DC6-4536-A8EB-3E0DE2CB5FC6}" type="datetimeFigureOut">
              <a:rPr lang="tr-TR" smtClean="0"/>
              <a:pPr>
                <a:defRPr/>
              </a:pPr>
              <a:t>27.10.2015</a:t>
            </a:fld>
            <a:endParaRPr lang="tr-TR"/>
          </a:p>
        </p:txBody>
      </p:sp>
      <p:sp>
        <p:nvSpPr>
          <p:cNvPr id="5" name="4 Altbilgi Yer Tutucusu"/>
          <p:cNvSpPr>
            <a:spLocks noGrp="1"/>
          </p:cNvSpPr>
          <p:nvPr>
            <p:ph type="ftr" sz="quarter" idx="11"/>
          </p:nvPr>
        </p:nvSpPr>
        <p:spPr/>
        <p:txBody>
          <a:bodyPr/>
          <a:lstStyle>
            <a:extLst/>
          </a:lstStyle>
          <a:p>
            <a:pPr>
              <a:defRPr/>
            </a:pPr>
            <a:endParaRPr lang="tr-TR"/>
          </a:p>
        </p:txBody>
      </p:sp>
      <p:sp>
        <p:nvSpPr>
          <p:cNvPr id="6" name="5 Slayt Numarası Yer Tutucusu"/>
          <p:cNvSpPr>
            <a:spLocks noGrp="1"/>
          </p:cNvSpPr>
          <p:nvPr>
            <p:ph type="sldNum" sz="quarter" idx="12"/>
          </p:nvPr>
        </p:nvSpPr>
        <p:spPr/>
        <p:txBody>
          <a:bodyPr/>
          <a:lstStyle>
            <a:extLst/>
          </a:lstStyle>
          <a:p>
            <a:pPr>
              <a:defRPr/>
            </a:pPr>
            <a:fld id="{D324438C-D5B3-4D62-BE2B-CD61CEA0A2A7}"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pPr>
              <a:defRPr/>
            </a:pPr>
            <a:fld id="{1626D779-1156-400F-A54E-0451E33D7FD8}" type="datetimeFigureOut">
              <a:rPr lang="tr-TR" smtClean="0"/>
              <a:pPr>
                <a:defRPr/>
              </a:pPr>
              <a:t>27.10.2015</a:t>
            </a:fld>
            <a:endParaRPr lang="tr-TR"/>
          </a:p>
        </p:txBody>
      </p:sp>
      <p:sp>
        <p:nvSpPr>
          <p:cNvPr id="5" name="4 Altbilgi Yer Tutucusu"/>
          <p:cNvSpPr>
            <a:spLocks noGrp="1"/>
          </p:cNvSpPr>
          <p:nvPr>
            <p:ph type="ftr" sz="quarter" idx="11"/>
          </p:nvPr>
        </p:nvSpPr>
        <p:spPr/>
        <p:txBody>
          <a:bodyPr/>
          <a:lstStyle>
            <a:extLst/>
          </a:lstStyle>
          <a:p>
            <a:pPr>
              <a:defRPr/>
            </a:pPr>
            <a:endParaRPr lang="tr-TR"/>
          </a:p>
        </p:txBody>
      </p:sp>
      <p:sp>
        <p:nvSpPr>
          <p:cNvPr id="6" name="5 Slayt Numarası Yer Tutucusu"/>
          <p:cNvSpPr>
            <a:spLocks noGrp="1"/>
          </p:cNvSpPr>
          <p:nvPr>
            <p:ph type="sldNum" sz="quarter" idx="12"/>
          </p:nvPr>
        </p:nvSpPr>
        <p:spPr/>
        <p:txBody>
          <a:bodyPr/>
          <a:lstStyle>
            <a:extLst/>
          </a:lstStyle>
          <a:p>
            <a:pPr>
              <a:defRPr/>
            </a:pPr>
            <a:fld id="{B67CEBFC-7121-4806-B366-61E0139D177B}" type="slidenum">
              <a:rPr lang="tr-TR" smtClean="0"/>
              <a:pPr>
                <a:defRPr/>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pPr>
              <a:defRPr/>
            </a:pPr>
            <a:fld id="{6AB710FF-0D28-490A-9E3F-46C1A5C7A6E4}" type="datetimeFigureOut">
              <a:rPr lang="tr-TR" smtClean="0"/>
              <a:pPr>
                <a:defRPr/>
              </a:pPr>
              <a:t>27.10.2015</a:t>
            </a:fld>
            <a:endParaRPr lang="tr-TR"/>
          </a:p>
        </p:txBody>
      </p:sp>
      <p:sp>
        <p:nvSpPr>
          <p:cNvPr id="5" name="4 Altbilgi Yer Tutucusu"/>
          <p:cNvSpPr>
            <a:spLocks noGrp="1"/>
          </p:cNvSpPr>
          <p:nvPr>
            <p:ph type="ftr" sz="quarter" idx="11"/>
          </p:nvPr>
        </p:nvSpPr>
        <p:spPr/>
        <p:txBody>
          <a:bodyPr/>
          <a:lstStyle>
            <a:extLst/>
          </a:lstStyle>
          <a:p>
            <a:pPr>
              <a:defRPr/>
            </a:pPr>
            <a:endParaRPr lang="tr-TR"/>
          </a:p>
        </p:txBody>
      </p:sp>
      <p:sp>
        <p:nvSpPr>
          <p:cNvPr id="6" name="5 Slayt Numarası Yer Tutucusu"/>
          <p:cNvSpPr>
            <a:spLocks noGrp="1"/>
          </p:cNvSpPr>
          <p:nvPr>
            <p:ph type="sldNum" sz="quarter" idx="12"/>
          </p:nvPr>
        </p:nvSpPr>
        <p:spPr/>
        <p:txBody>
          <a:bodyPr/>
          <a:lstStyle>
            <a:extLst/>
          </a:lstStyle>
          <a:p>
            <a:pPr>
              <a:defRPr/>
            </a:pPr>
            <a:fld id="{F88CB7D5-AC34-4A33-8C57-4153FE74F572}" type="slidenum">
              <a:rPr lang="tr-TR" smtClean="0"/>
              <a:pPr>
                <a:defRPr/>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pPr>
              <a:defRPr/>
            </a:pPr>
            <a:fld id="{9F39DC93-CF91-4D00-B6AA-C022222B91A2}" type="datetimeFigureOut">
              <a:rPr lang="tr-TR" smtClean="0"/>
              <a:pPr>
                <a:defRPr/>
              </a:pPr>
              <a:t>27.10.2015</a:t>
            </a:fld>
            <a:endParaRPr lang="tr-TR"/>
          </a:p>
        </p:txBody>
      </p:sp>
      <p:sp>
        <p:nvSpPr>
          <p:cNvPr id="6" name="5 Altbilgi Yer Tutucusu"/>
          <p:cNvSpPr>
            <a:spLocks noGrp="1"/>
          </p:cNvSpPr>
          <p:nvPr>
            <p:ph type="ftr" sz="quarter" idx="11"/>
          </p:nvPr>
        </p:nvSpPr>
        <p:spPr/>
        <p:txBody>
          <a:bodyPr/>
          <a:lstStyle>
            <a:extLst/>
          </a:lstStyle>
          <a:p>
            <a:pPr>
              <a:defRPr/>
            </a:pPr>
            <a:endParaRPr lang="tr-TR"/>
          </a:p>
        </p:txBody>
      </p:sp>
      <p:sp>
        <p:nvSpPr>
          <p:cNvPr id="7" name="6 Slayt Numarası Yer Tutucusu"/>
          <p:cNvSpPr>
            <a:spLocks noGrp="1"/>
          </p:cNvSpPr>
          <p:nvPr>
            <p:ph type="sldNum" sz="quarter" idx="12"/>
          </p:nvPr>
        </p:nvSpPr>
        <p:spPr/>
        <p:txBody>
          <a:bodyPr/>
          <a:lstStyle>
            <a:extLst/>
          </a:lstStyle>
          <a:p>
            <a:pPr>
              <a:defRPr/>
            </a:pPr>
            <a:fld id="{F0D6C601-7244-473D-B97C-383A37F38302}" type="slidenum">
              <a:rPr lang="tr-TR" smtClean="0"/>
              <a:pPr>
                <a:defRPr/>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pPr>
              <a:defRPr/>
            </a:pPr>
            <a:fld id="{7900D1A7-DC20-4B54-B5ED-7164581B23CB}" type="datetimeFigureOut">
              <a:rPr lang="tr-TR" smtClean="0"/>
              <a:pPr>
                <a:defRPr/>
              </a:pPr>
              <a:t>27.10.2015</a:t>
            </a:fld>
            <a:endParaRPr lang="tr-TR"/>
          </a:p>
        </p:txBody>
      </p:sp>
      <p:sp>
        <p:nvSpPr>
          <p:cNvPr id="8" name="7 Altbilgi Yer Tutucusu"/>
          <p:cNvSpPr>
            <a:spLocks noGrp="1"/>
          </p:cNvSpPr>
          <p:nvPr>
            <p:ph type="ftr" sz="quarter" idx="11"/>
          </p:nvPr>
        </p:nvSpPr>
        <p:spPr/>
        <p:txBody>
          <a:bodyPr/>
          <a:lstStyle>
            <a:extLst/>
          </a:lstStyle>
          <a:p>
            <a:pPr>
              <a:defRPr/>
            </a:pPr>
            <a:endParaRPr lang="tr-TR"/>
          </a:p>
        </p:txBody>
      </p:sp>
      <p:sp>
        <p:nvSpPr>
          <p:cNvPr id="9" name="8 Slayt Numarası Yer Tutucusu"/>
          <p:cNvSpPr>
            <a:spLocks noGrp="1"/>
          </p:cNvSpPr>
          <p:nvPr>
            <p:ph type="sldNum" sz="quarter" idx="12"/>
          </p:nvPr>
        </p:nvSpPr>
        <p:spPr/>
        <p:txBody>
          <a:bodyPr/>
          <a:lstStyle>
            <a:extLst/>
          </a:lstStyle>
          <a:p>
            <a:pPr>
              <a:defRPr/>
            </a:pPr>
            <a:fld id="{4FE85FCA-7062-4A8C-926F-596206DF10B6}" type="slidenum">
              <a:rPr lang="tr-TR" smtClean="0"/>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pPr>
              <a:defRPr/>
            </a:pPr>
            <a:fld id="{8AEC899A-CB54-4E8A-A753-41F3DA0EFC61}" type="datetimeFigureOut">
              <a:rPr lang="tr-TR" smtClean="0"/>
              <a:pPr>
                <a:defRPr/>
              </a:pPr>
              <a:t>27.10.2015</a:t>
            </a:fld>
            <a:endParaRPr lang="tr-TR"/>
          </a:p>
        </p:txBody>
      </p:sp>
      <p:sp>
        <p:nvSpPr>
          <p:cNvPr id="4" name="3 Altbilgi Yer Tutucusu"/>
          <p:cNvSpPr>
            <a:spLocks noGrp="1"/>
          </p:cNvSpPr>
          <p:nvPr>
            <p:ph type="ftr" sz="quarter" idx="11"/>
          </p:nvPr>
        </p:nvSpPr>
        <p:spPr/>
        <p:txBody>
          <a:bodyPr/>
          <a:lstStyle>
            <a:extLst/>
          </a:lstStyle>
          <a:p>
            <a:pPr>
              <a:defRPr/>
            </a:pPr>
            <a:endParaRPr lang="tr-TR"/>
          </a:p>
        </p:txBody>
      </p:sp>
      <p:sp>
        <p:nvSpPr>
          <p:cNvPr id="5" name="4 Slayt Numarası Yer Tutucusu"/>
          <p:cNvSpPr>
            <a:spLocks noGrp="1"/>
          </p:cNvSpPr>
          <p:nvPr>
            <p:ph type="sldNum" sz="quarter" idx="12"/>
          </p:nvPr>
        </p:nvSpPr>
        <p:spPr/>
        <p:txBody>
          <a:bodyPr/>
          <a:lstStyle>
            <a:extLst/>
          </a:lstStyle>
          <a:p>
            <a:pPr>
              <a:defRPr/>
            </a:pPr>
            <a:fld id="{3A0BC0D8-3B54-4751-86F4-18DE17DE9352}" type="slidenum">
              <a:rPr lang="tr-TR" smtClean="0"/>
              <a:pPr>
                <a:defRPr/>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pPr>
              <a:defRPr/>
            </a:pPr>
            <a:fld id="{1789A25D-151A-4BAA-BFFC-79CA71A3A575}" type="datetimeFigureOut">
              <a:rPr lang="tr-TR" smtClean="0"/>
              <a:pPr>
                <a:defRPr/>
              </a:pPr>
              <a:t>27.10.2015</a:t>
            </a:fld>
            <a:endParaRPr lang="tr-TR"/>
          </a:p>
        </p:txBody>
      </p:sp>
      <p:sp>
        <p:nvSpPr>
          <p:cNvPr id="3" name="2 Altbilgi Yer Tutucusu"/>
          <p:cNvSpPr>
            <a:spLocks noGrp="1"/>
          </p:cNvSpPr>
          <p:nvPr>
            <p:ph type="ftr" sz="quarter" idx="11"/>
          </p:nvPr>
        </p:nvSpPr>
        <p:spPr/>
        <p:txBody>
          <a:bodyPr/>
          <a:lstStyle>
            <a:extLst/>
          </a:lstStyle>
          <a:p>
            <a:pPr>
              <a:defRPr/>
            </a:pPr>
            <a:endParaRPr lang="tr-TR"/>
          </a:p>
        </p:txBody>
      </p:sp>
      <p:sp>
        <p:nvSpPr>
          <p:cNvPr id="4" name="3 Slayt Numarası Yer Tutucusu"/>
          <p:cNvSpPr>
            <a:spLocks noGrp="1"/>
          </p:cNvSpPr>
          <p:nvPr>
            <p:ph type="sldNum" sz="quarter" idx="12"/>
          </p:nvPr>
        </p:nvSpPr>
        <p:spPr/>
        <p:txBody>
          <a:bodyPr/>
          <a:lstStyle>
            <a:extLst/>
          </a:lstStyle>
          <a:p>
            <a:pPr>
              <a:defRPr/>
            </a:pPr>
            <a:fld id="{8064A80C-6D64-4D53-A028-0E0A96B408F3}"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pPr>
              <a:defRPr/>
            </a:pPr>
            <a:fld id="{DF55E325-7CC5-4498-A82A-DC4207666444}" type="datetimeFigureOut">
              <a:rPr lang="tr-TR" smtClean="0"/>
              <a:pPr>
                <a:defRPr/>
              </a:pPr>
              <a:t>27.10.2015</a:t>
            </a:fld>
            <a:endParaRPr lang="tr-TR"/>
          </a:p>
        </p:txBody>
      </p:sp>
      <p:sp>
        <p:nvSpPr>
          <p:cNvPr id="6" name="5 Altbilgi Yer Tutucusu"/>
          <p:cNvSpPr>
            <a:spLocks noGrp="1"/>
          </p:cNvSpPr>
          <p:nvPr>
            <p:ph type="ftr" sz="quarter" idx="11"/>
          </p:nvPr>
        </p:nvSpPr>
        <p:spPr/>
        <p:txBody>
          <a:bodyPr/>
          <a:lstStyle>
            <a:extLst/>
          </a:lstStyle>
          <a:p>
            <a:pPr>
              <a:defRPr/>
            </a:pPr>
            <a:endParaRPr lang="tr-TR"/>
          </a:p>
        </p:txBody>
      </p:sp>
      <p:sp>
        <p:nvSpPr>
          <p:cNvPr id="7" name="6 Slayt Numarası Yer Tutucusu"/>
          <p:cNvSpPr>
            <a:spLocks noGrp="1"/>
          </p:cNvSpPr>
          <p:nvPr>
            <p:ph type="sldNum" sz="quarter" idx="12"/>
          </p:nvPr>
        </p:nvSpPr>
        <p:spPr/>
        <p:txBody>
          <a:bodyPr/>
          <a:lstStyle>
            <a:extLst/>
          </a:lstStyle>
          <a:p>
            <a:pPr>
              <a:defRPr/>
            </a:pPr>
            <a:fld id="{DA20A0C1-50E5-42FB-8029-397A50724A94}" type="slidenum">
              <a:rPr lang="tr-TR" smtClean="0"/>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pPr>
              <a:defRPr/>
            </a:pPr>
            <a:fld id="{DEB60A18-3FEF-4C31-B414-D585891F2CDC}" type="datetimeFigureOut">
              <a:rPr lang="tr-TR" smtClean="0"/>
              <a:pPr>
                <a:defRPr/>
              </a:pPr>
              <a:t>27.10.2015</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pPr>
              <a:defRPr/>
            </a:pPr>
            <a:fld id="{022C2EAB-8C6A-4B42-BDE7-9A6884334B5A}" type="slidenum">
              <a:rPr lang="tr-TR" smtClean="0"/>
              <a:pPr>
                <a:defRPr/>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5920D48D-4A3E-4134-9457-90E657759309}" type="datetimeFigureOut">
              <a:rPr lang="tr-TR" smtClean="0"/>
              <a:pPr>
                <a:defRPr/>
              </a:pPr>
              <a:t>27.10.2015</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CFFFFED-52CE-44AA-B650-76E1D287C224}"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99592" y="332656"/>
            <a:ext cx="7776864" cy="1728192"/>
          </a:xfrm>
        </p:spPr>
        <p:txBody>
          <a:bodyPr>
            <a:normAutofit fontScale="90000"/>
          </a:bodyPr>
          <a:lstStyle/>
          <a:p>
            <a:pPr algn="ctr"/>
            <a:r>
              <a:rPr lang="tr-TR" altLang="tr-TR" sz="5400" dirty="0" smtClean="0"/>
              <a:t>Özel Yetenekli Çocuklar</a:t>
            </a:r>
            <a:endParaRPr lang="tr-TR" spc="600" dirty="0"/>
          </a:p>
        </p:txBody>
      </p:sp>
      <p:sp>
        <p:nvSpPr>
          <p:cNvPr id="3" name="2 Alt Başlık"/>
          <p:cNvSpPr>
            <a:spLocks noGrp="1"/>
          </p:cNvSpPr>
          <p:nvPr>
            <p:ph type="subTitle" idx="1"/>
          </p:nvPr>
        </p:nvSpPr>
        <p:spPr>
          <a:xfrm>
            <a:off x="827584" y="5517232"/>
            <a:ext cx="7772400" cy="1142984"/>
          </a:xfrm>
        </p:spPr>
        <p:txBody>
          <a:bodyPr>
            <a:normAutofit/>
          </a:bodyPr>
          <a:lstStyle/>
          <a:p>
            <a:pPr algn="ctr"/>
            <a:r>
              <a:rPr lang="tr-TR" sz="2400" dirty="0" smtClean="0">
                <a:solidFill>
                  <a:schemeClr val="bg1"/>
                </a:solidFill>
              </a:rPr>
              <a:t>Şırnak  Rehberlik ve Araştırma Merkezi</a:t>
            </a:r>
          </a:p>
          <a:p>
            <a:pPr algn="ctr"/>
            <a:r>
              <a:rPr lang="tr-TR" sz="2400" dirty="0" smtClean="0">
                <a:solidFill>
                  <a:schemeClr val="bg1"/>
                </a:solidFill>
              </a:rPr>
              <a:t>2015-2016</a:t>
            </a:r>
          </a:p>
          <a:p>
            <a:pPr algn="ctr"/>
            <a:endParaRPr lang="tr-TR" sz="2400" dirty="0">
              <a:solidFill>
                <a:schemeClr val="bg1"/>
              </a:solidFill>
            </a:endParaRPr>
          </a:p>
        </p:txBody>
      </p:sp>
      <p:pic>
        <p:nvPicPr>
          <p:cNvPr id="7" name="6 Resim" descr="bilim_sanat_merkezleri_ogretmen_atama_kilavuzu_h2123.jpg"/>
          <p:cNvPicPr>
            <a:picLocks noChangeAspect="1"/>
          </p:cNvPicPr>
          <p:nvPr/>
        </p:nvPicPr>
        <p:blipFill>
          <a:blip r:embed="rId2" cstate="print"/>
          <a:stretch>
            <a:fillRect/>
          </a:stretch>
        </p:blipFill>
        <p:spPr>
          <a:xfrm>
            <a:off x="467544" y="2636912"/>
            <a:ext cx="3096344" cy="2088232"/>
          </a:xfrm>
          <a:prstGeom prst="ellipse">
            <a:avLst/>
          </a:prstGeom>
          <a:ln>
            <a:noFill/>
          </a:ln>
          <a:effectLst>
            <a:softEdge rad="112500"/>
          </a:effectLst>
        </p:spPr>
      </p:pic>
      <p:pic>
        <p:nvPicPr>
          <p:cNvPr id="8" name="7 Resim" descr="22158372.jpg"/>
          <p:cNvPicPr>
            <a:picLocks noChangeAspect="1"/>
          </p:cNvPicPr>
          <p:nvPr/>
        </p:nvPicPr>
        <p:blipFill>
          <a:blip r:embed="rId3" cstate="print"/>
          <a:stretch>
            <a:fillRect/>
          </a:stretch>
        </p:blipFill>
        <p:spPr>
          <a:xfrm>
            <a:off x="4572000" y="2636911"/>
            <a:ext cx="3384798" cy="2016225"/>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57200" y="147638"/>
            <a:ext cx="8229600" cy="561975"/>
          </a:xfrm>
          <a:prstGeom prst="rect">
            <a:avLst/>
          </a:prstGeom>
          <a:solidFill>
            <a:srgbClr val="FFFFFF"/>
          </a:solidFill>
          <a:ln w="9525">
            <a:solidFill>
              <a:srgbClr val="000000"/>
            </a:solidFill>
            <a:miter lim="800000"/>
            <a:headEnd/>
            <a:tailEnd/>
          </a:ln>
        </p:spPr>
        <p:txBody>
          <a:bodyPr/>
          <a:lstStyle/>
          <a:p>
            <a:pPr algn="ctr"/>
            <a:r>
              <a:rPr lang="tr-TR" altLang="tr-TR" sz="3200" b="1"/>
              <a:t>ZİHİNSEL GELİŞİM ÖZELLİKLERİ</a:t>
            </a:r>
          </a:p>
        </p:txBody>
      </p:sp>
      <p:sp>
        <p:nvSpPr>
          <p:cNvPr id="17411" name="AutoShape 3"/>
          <p:cNvSpPr>
            <a:spLocks noChangeArrowheads="1"/>
          </p:cNvSpPr>
          <p:nvPr/>
        </p:nvSpPr>
        <p:spPr bwMode="auto">
          <a:xfrm>
            <a:off x="1043608" y="836613"/>
            <a:ext cx="7416824" cy="5328691"/>
          </a:xfrm>
          <a:prstGeom prst="roundRect">
            <a:avLst>
              <a:gd name="adj" fmla="val 16667"/>
            </a:avLst>
          </a:prstGeom>
          <a:noFill/>
          <a:ln w="38100">
            <a:solidFill>
              <a:schemeClr val="tx1"/>
            </a:solidFill>
            <a:round/>
            <a:headEnd/>
            <a:tailEnd/>
          </a:ln>
          <a:effectLst/>
        </p:spPr>
        <p:txBody>
          <a:bodyPr anchor="ctr"/>
          <a:lstStyle/>
          <a:p>
            <a:r>
              <a:rPr lang="tr-TR" altLang="tr-TR" sz="1800" dirty="0"/>
              <a:t>Hızlı öğrenebilme</a:t>
            </a:r>
          </a:p>
          <a:p>
            <a:r>
              <a:rPr lang="tr-TR" altLang="tr-TR" sz="1800" dirty="0"/>
              <a:t>Problem çözebilme</a:t>
            </a:r>
          </a:p>
          <a:p>
            <a:r>
              <a:rPr lang="tr-TR" altLang="tr-TR" sz="1800" dirty="0"/>
              <a:t>Soyut düşünebilme</a:t>
            </a:r>
          </a:p>
          <a:p>
            <a:r>
              <a:rPr lang="tr-TR" altLang="tr-TR" sz="1800" dirty="0"/>
              <a:t>Mantıksal muhakeme gücü</a:t>
            </a:r>
          </a:p>
          <a:p>
            <a:r>
              <a:rPr lang="tr-TR" altLang="tr-TR" sz="1800" dirty="0"/>
              <a:t>Yaratıcılık</a:t>
            </a:r>
          </a:p>
          <a:p>
            <a:r>
              <a:rPr lang="tr-TR" altLang="tr-TR" sz="1800" dirty="0"/>
              <a:t>Merak</a:t>
            </a:r>
          </a:p>
          <a:p>
            <a:r>
              <a:rPr lang="tr-TR" altLang="tr-TR" sz="1800" dirty="0"/>
              <a:t>Güçlü bellek</a:t>
            </a:r>
          </a:p>
          <a:p>
            <a:r>
              <a:rPr lang="tr-TR" altLang="tr-TR" sz="1800" dirty="0"/>
              <a:t>Gözlem gücü</a:t>
            </a:r>
          </a:p>
          <a:p>
            <a:r>
              <a:rPr lang="tr-TR" altLang="tr-TR" sz="1800" dirty="0"/>
              <a:t>Akademik başarı</a:t>
            </a:r>
          </a:p>
          <a:p>
            <a:r>
              <a:rPr lang="tr-TR" altLang="tr-TR" sz="1800" dirty="0"/>
              <a:t>Yüksek motivasyon</a:t>
            </a:r>
          </a:p>
          <a:p>
            <a:r>
              <a:rPr lang="tr-TR" altLang="tr-TR" sz="1800" dirty="0"/>
              <a:t>Dikkat sürelerinin uzunluğu</a:t>
            </a:r>
          </a:p>
          <a:p>
            <a:r>
              <a:rPr lang="tr-TR" altLang="tr-TR" sz="1800" dirty="0"/>
              <a:t>Bilgilerin transferinde yaşıtlarından ileri düzey</a:t>
            </a:r>
          </a:p>
          <a:p>
            <a:pPr algn="just"/>
            <a:r>
              <a:rPr lang="tr-TR" altLang="tr-TR" sz="1800" dirty="0"/>
              <a:t>Eleştirisel düşünebilme</a:t>
            </a:r>
          </a:p>
          <a:p>
            <a:pPr algn="just"/>
            <a:r>
              <a:rPr lang="tr-TR" altLang="tr-TR" sz="1800" dirty="0"/>
              <a:t>İlgisiz gibi görülen şeyler arasında ilişki kurabilme</a:t>
            </a:r>
          </a:p>
          <a:p>
            <a:pPr algn="just"/>
            <a:r>
              <a:rPr lang="tr-TR" altLang="tr-TR" sz="1800" dirty="0"/>
              <a:t>Aynı anda birkaç işi yapabilme</a:t>
            </a:r>
          </a:p>
          <a:p>
            <a:pPr algn="just"/>
            <a:r>
              <a:rPr lang="tr-TR" altLang="tr-TR" sz="1800" dirty="0"/>
              <a:t>Genelleme yapabilme</a:t>
            </a:r>
          </a:p>
          <a:p>
            <a:r>
              <a:rPr lang="tr-TR" altLang="tr-TR" sz="1800" dirty="0"/>
              <a:t>Geniş hayal gücü</a:t>
            </a:r>
          </a:p>
          <a:p>
            <a:pPr algn="just"/>
            <a:endParaRPr lang="tr-TR" altLang="tr-T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457200" y="147638"/>
            <a:ext cx="8229600" cy="561975"/>
          </a:xfrm>
          <a:prstGeom prst="rect">
            <a:avLst/>
          </a:prstGeom>
          <a:solidFill>
            <a:srgbClr val="FFFFFF"/>
          </a:solidFill>
          <a:ln w="9525">
            <a:solidFill>
              <a:srgbClr val="000000"/>
            </a:solidFill>
            <a:miter lim="800000"/>
            <a:headEnd/>
            <a:tailEnd/>
          </a:ln>
        </p:spPr>
        <p:txBody>
          <a:bodyPr/>
          <a:lstStyle/>
          <a:p>
            <a:pPr algn="ctr"/>
            <a:r>
              <a:rPr lang="tr-TR" altLang="tr-TR" sz="3200" b="1"/>
              <a:t>DİL GELİŞİM ÖZELLİKLERİ</a:t>
            </a:r>
          </a:p>
        </p:txBody>
      </p:sp>
      <p:sp>
        <p:nvSpPr>
          <p:cNvPr id="18435" name="AutoShape 7"/>
          <p:cNvSpPr>
            <a:spLocks noChangeArrowheads="1"/>
          </p:cNvSpPr>
          <p:nvPr/>
        </p:nvSpPr>
        <p:spPr bwMode="auto">
          <a:xfrm>
            <a:off x="661988" y="1052737"/>
            <a:ext cx="7720012" cy="4778424"/>
          </a:xfrm>
          <a:prstGeom prst="roundRect">
            <a:avLst>
              <a:gd name="adj" fmla="val 16667"/>
            </a:avLst>
          </a:prstGeom>
          <a:noFill/>
          <a:ln w="38100">
            <a:solidFill>
              <a:schemeClr val="tx1"/>
            </a:solidFill>
            <a:round/>
            <a:headEnd/>
            <a:tailEnd/>
          </a:ln>
          <a:effectLst/>
        </p:spPr>
        <p:txBody>
          <a:bodyPr wrap="square" anchor="ctr">
            <a:spAutoFit/>
          </a:bodyPr>
          <a:lstStyle/>
          <a:p>
            <a:r>
              <a:rPr lang="tr-TR" altLang="tr-TR" sz="2400" dirty="0"/>
              <a:t>Erken konuşma </a:t>
            </a:r>
          </a:p>
          <a:p>
            <a:r>
              <a:rPr lang="tr-TR" altLang="tr-TR" sz="2400" dirty="0"/>
              <a:t>Okuma ve bilgiye ilgi</a:t>
            </a:r>
          </a:p>
          <a:p>
            <a:r>
              <a:rPr lang="tr-TR" altLang="tr-TR" sz="2400" dirty="0"/>
              <a:t>Soru sorma</a:t>
            </a:r>
          </a:p>
          <a:p>
            <a:r>
              <a:rPr lang="tr-TR" altLang="tr-TR" sz="2400" dirty="0"/>
              <a:t>Gelişmiş mizah duygusu</a:t>
            </a:r>
          </a:p>
          <a:p>
            <a:r>
              <a:rPr lang="tr-TR" altLang="tr-TR" sz="2400" dirty="0"/>
              <a:t>Zengin kelime dağarcığı</a:t>
            </a:r>
          </a:p>
          <a:p>
            <a:r>
              <a:rPr lang="tr-TR" altLang="tr-TR" sz="2400" dirty="0"/>
              <a:t>Soyut anlam taşıyan sözcükleri kullanma başarısı</a:t>
            </a:r>
          </a:p>
          <a:p>
            <a:r>
              <a:rPr lang="tr-TR" altLang="tr-TR" sz="2400" dirty="0"/>
              <a:t>Yeni öğrenilen kelimeleri süratle yaşamına geçirebilme.</a:t>
            </a:r>
          </a:p>
          <a:p>
            <a:r>
              <a:rPr lang="tr-TR" altLang="tr-TR" sz="2400" dirty="0"/>
              <a:t>Entelektüel sohbet</a:t>
            </a:r>
          </a:p>
          <a:p>
            <a:r>
              <a:rPr lang="tr-TR" altLang="tr-TR" sz="2400" dirty="0"/>
              <a:t>Akıcı konuşma tarzı</a:t>
            </a:r>
          </a:p>
          <a:p>
            <a:r>
              <a:rPr lang="tr-TR" altLang="tr-TR" sz="2400" dirty="0"/>
              <a:t>Kendini ifade etmedeki rahatlık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57200" y="147638"/>
            <a:ext cx="8229600" cy="561975"/>
          </a:xfrm>
          <a:prstGeom prst="rect">
            <a:avLst/>
          </a:prstGeom>
          <a:solidFill>
            <a:srgbClr val="FFFFFF"/>
          </a:solidFill>
          <a:ln w="9525">
            <a:solidFill>
              <a:srgbClr val="000000"/>
            </a:solidFill>
            <a:miter lim="800000"/>
            <a:headEnd/>
            <a:tailEnd/>
          </a:ln>
        </p:spPr>
        <p:txBody>
          <a:bodyPr/>
          <a:lstStyle/>
          <a:p>
            <a:pPr algn="ctr"/>
            <a:r>
              <a:rPr lang="tr-TR" altLang="tr-TR" sz="3200" b="1"/>
              <a:t>SOSYAL GELİŞİM ÖZELLİKLERİ</a:t>
            </a:r>
          </a:p>
        </p:txBody>
      </p:sp>
      <p:sp>
        <p:nvSpPr>
          <p:cNvPr id="19459" name="AutoShape 3"/>
          <p:cNvSpPr>
            <a:spLocks noChangeArrowheads="1"/>
          </p:cNvSpPr>
          <p:nvPr/>
        </p:nvSpPr>
        <p:spPr bwMode="auto">
          <a:xfrm>
            <a:off x="317500" y="765175"/>
            <a:ext cx="8070850" cy="5975350"/>
          </a:xfrm>
          <a:prstGeom prst="roundRect">
            <a:avLst>
              <a:gd name="adj" fmla="val 16667"/>
            </a:avLst>
          </a:prstGeom>
          <a:noFill/>
          <a:ln w="38100">
            <a:solidFill>
              <a:schemeClr val="tx1"/>
            </a:solidFill>
            <a:round/>
            <a:headEnd/>
            <a:tailEnd/>
          </a:ln>
          <a:effectLst/>
        </p:spPr>
        <p:txBody>
          <a:bodyPr wrap="none" anchor="ctr"/>
          <a:lstStyle/>
          <a:p>
            <a:r>
              <a:rPr lang="tr-TR" altLang="tr-TR" sz="2100"/>
              <a:t>    Geniş ilgi alanı</a:t>
            </a:r>
          </a:p>
          <a:p>
            <a:r>
              <a:rPr lang="tr-TR" altLang="tr-TR" sz="2100" b="1"/>
              <a:t>   </a:t>
            </a:r>
            <a:r>
              <a:rPr lang="tr-TR" altLang="tr-TR" sz="2100"/>
              <a:t>Özerklik</a:t>
            </a:r>
          </a:p>
          <a:p>
            <a:r>
              <a:rPr lang="tr-TR" altLang="tr-TR" sz="2100"/>
              <a:t>    Soru sorma</a:t>
            </a:r>
          </a:p>
          <a:p>
            <a:r>
              <a:rPr lang="tr-TR" altLang="tr-TR" sz="2100"/>
              <a:t>    Gelişmiş mizah duygusu ( Espri yeteneği )</a:t>
            </a:r>
          </a:p>
          <a:p>
            <a:r>
              <a:rPr lang="tr-TR" altLang="tr-TR" sz="2100"/>
              <a:t>    Liderlik</a:t>
            </a:r>
          </a:p>
          <a:p>
            <a:r>
              <a:rPr lang="tr-TR" altLang="tr-TR" sz="2100"/>
              <a:t>    Gelişmiş ahlaki değerler</a:t>
            </a:r>
          </a:p>
          <a:p>
            <a:r>
              <a:rPr lang="tr-TR" altLang="tr-TR" sz="2100"/>
              <a:t>    Yaşından büyüklerle arkadaşlık</a:t>
            </a:r>
          </a:p>
          <a:p>
            <a:r>
              <a:rPr lang="tr-TR" altLang="tr-TR" sz="2100"/>
              <a:t>    Yoğun ilişkiler kurabilme</a:t>
            </a:r>
          </a:p>
          <a:p>
            <a:r>
              <a:rPr lang="tr-TR" altLang="tr-TR" sz="2100"/>
              <a:t>    Doğaya ilgi </a:t>
            </a:r>
          </a:p>
          <a:p>
            <a:r>
              <a:rPr lang="tr-TR" altLang="tr-TR" sz="2100"/>
              <a:t>    Estetik duyarlılık</a:t>
            </a:r>
          </a:p>
          <a:p>
            <a:r>
              <a:rPr lang="tr-TR" altLang="tr-TR" sz="2100"/>
              <a:t>    Yenilikten hoşlanma</a:t>
            </a:r>
          </a:p>
          <a:p>
            <a:r>
              <a:rPr lang="tr-TR" altLang="tr-TR" sz="2100"/>
              <a:t>    Kendisiyle ilgili farkındalık</a:t>
            </a:r>
          </a:p>
          <a:p>
            <a:r>
              <a:rPr lang="tr-TR" altLang="tr-TR" sz="2100"/>
              <a:t>    Haksızlığa katlanamama</a:t>
            </a:r>
          </a:p>
          <a:p>
            <a:r>
              <a:rPr lang="tr-TR" altLang="tr-TR" sz="2100"/>
              <a:t>    Keşfetmekten hoşlanma  </a:t>
            </a:r>
          </a:p>
          <a:p>
            <a:r>
              <a:rPr lang="tr-TR" altLang="tr-TR" sz="2100"/>
              <a:t>    Kapasitesini tam olarak sergilemekten korkma,yalnızlaşma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57200" y="147638"/>
            <a:ext cx="8229600" cy="561975"/>
          </a:xfrm>
          <a:prstGeom prst="rect">
            <a:avLst/>
          </a:prstGeom>
          <a:solidFill>
            <a:srgbClr val="FFFFFF"/>
          </a:solidFill>
          <a:ln w="9525">
            <a:solidFill>
              <a:srgbClr val="000000"/>
            </a:solidFill>
            <a:miter lim="800000"/>
            <a:headEnd/>
            <a:tailEnd/>
          </a:ln>
        </p:spPr>
        <p:txBody>
          <a:bodyPr/>
          <a:lstStyle/>
          <a:p>
            <a:pPr algn="ctr"/>
            <a:r>
              <a:rPr lang="tr-TR" altLang="tr-TR" sz="3200" b="1"/>
              <a:t>BEDENSEL GELİŞİM ÖZELLİKLERİ</a:t>
            </a:r>
          </a:p>
        </p:txBody>
      </p:sp>
      <p:sp>
        <p:nvSpPr>
          <p:cNvPr id="20483" name="AutoShape 3"/>
          <p:cNvSpPr>
            <a:spLocks noChangeArrowheads="1"/>
          </p:cNvSpPr>
          <p:nvPr/>
        </p:nvSpPr>
        <p:spPr bwMode="auto">
          <a:xfrm>
            <a:off x="755650" y="1125538"/>
            <a:ext cx="6480175" cy="4391694"/>
          </a:xfrm>
          <a:prstGeom prst="roundRect">
            <a:avLst>
              <a:gd name="adj" fmla="val 16667"/>
            </a:avLst>
          </a:prstGeom>
          <a:noFill/>
          <a:ln w="38100">
            <a:solidFill>
              <a:schemeClr val="tx1"/>
            </a:solidFill>
            <a:round/>
            <a:headEnd/>
            <a:tailEnd/>
          </a:ln>
          <a:effectLst/>
        </p:spPr>
        <p:txBody>
          <a:bodyPr wrap="none" anchor="ctr"/>
          <a:lstStyle/>
          <a:p>
            <a:r>
              <a:rPr lang="tr-TR" altLang="tr-TR" sz="2400" dirty="0"/>
              <a:t>Erken yürüme</a:t>
            </a:r>
          </a:p>
          <a:p>
            <a:r>
              <a:rPr lang="tr-TR" altLang="tr-TR" sz="2400" dirty="0"/>
              <a:t>Enerjiklik</a:t>
            </a:r>
          </a:p>
          <a:p>
            <a:r>
              <a:rPr lang="tr-TR" altLang="tr-TR" sz="2400" dirty="0"/>
              <a:t>Yüksek hareketlilik</a:t>
            </a:r>
          </a:p>
          <a:p>
            <a:r>
              <a:rPr lang="tr-TR" altLang="tr-TR" sz="2400" dirty="0"/>
              <a:t>Genel sağlık durumu normalin üzerinde</a:t>
            </a:r>
          </a:p>
          <a:p>
            <a:r>
              <a:rPr lang="tr-TR" altLang="tr-TR" sz="2400" dirty="0"/>
              <a:t>Duyu organları yaşıtlarına göre daha keskin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Freeform 4"/>
          <p:cNvSpPr>
            <a:spLocks noEditPoints="1"/>
          </p:cNvSpPr>
          <p:nvPr/>
        </p:nvSpPr>
        <p:spPr bwMode="gray">
          <a:xfrm rot="-1358056">
            <a:off x="1209675" y="1709738"/>
            <a:ext cx="6403975" cy="4213225"/>
          </a:xfrm>
          <a:custGeom>
            <a:avLst/>
            <a:gdLst/>
            <a:ahLst/>
            <a:cxnLst>
              <a:cxn ang="0">
                <a:pos x="1692" y="12"/>
              </a:cxn>
              <a:cxn ang="0">
                <a:pos x="1234" y="74"/>
              </a:cxn>
              <a:cxn ang="0">
                <a:pos x="828" y="182"/>
              </a:cxn>
              <a:cxn ang="0">
                <a:pos x="486" y="330"/>
              </a:cxn>
              <a:cxn ang="0">
                <a:pos x="226" y="510"/>
              </a:cxn>
              <a:cxn ang="0">
                <a:pos x="58" y="718"/>
              </a:cxn>
              <a:cxn ang="0">
                <a:pos x="0" y="944"/>
              </a:cxn>
              <a:cxn ang="0">
                <a:pos x="58" y="1170"/>
              </a:cxn>
              <a:cxn ang="0">
                <a:pos x="226" y="1378"/>
              </a:cxn>
              <a:cxn ang="0">
                <a:pos x="486" y="1558"/>
              </a:cxn>
              <a:cxn ang="0">
                <a:pos x="828" y="1706"/>
              </a:cxn>
              <a:cxn ang="0">
                <a:pos x="1234" y="1814"/>
              </a:cxn>
              <a:cxn ang="0">
                <a:pos x="1692" y="1876"/>
              </a:cxn>
              <a:cxn ang="0">
                <a:pos x="2186" y="1884"/>
              </a:cxn>
              <a:cxn ang="0">
                <a:pos x="2658" y="1840"/>
              </a:cxn>
              <a:cxn ang="0">
                <a:pos x="3084" y="1746"/>
              </a:cxn>
              <a:cxn ang="0">
                <a:pos x="3448" y="1612"/>
              </a:cxn>
              <a:cxn ang="0">
                <a:pos x="3738" y="1442"/>
              </a:cxn>
              <a:cxn ang="0">
                <a:pos x="3938" y="1242"/>
              </a:cxn>
              <a:cxn ang="0">
                <a:pos x="4034" y="1022"/>
              </a:cxn>
              <a:cxn ang="0">
                <a:pos x="4014" y="790"/>
              </a:cxn>
              <a:cxn ang="0">
                <a:pos x="3882" y="576"/>
              </a:cxn>
              <a:cxn ang="0">
                <a:pos x="3650" y="386"/>
              </a:cxn>
              <a:cxn ang="0">
                <a:pos x="3334" y="228"/>
              </a:cxn>
              <a:cxn ang="0">
                <a:pos x="2948" y="106"/>
              </a:cxn>
              <a:cxn ang="0">
                <a:pos x="2506" y="28"/>
              </a:cxn>
              <a:cxn ang="0">
                <a:pos x="2020" y="0"/>
              </a:cxn>
              <a:cxn ang="0">
                <a:pos x="1606" y="1736"/>
              </a:cxn>
              <a:cxn ang="0">
                <a:pos x="1164" y="1678"/>
              </a:cxn>
              <a:cxn ang="0">
                <a:pos x="776" y="1576"/>
              </a:cxn>
              <a:cxn ang="0">
                <a:pos x="458" y="1436"/>
              </a:cxn>
              <a:cxn ang="0">
                <a:pos x="224" y="1266"/>
              </a:cxn>
              <a:cxn ang="0">
                <a:pos x="88" y="1074"/>
              </a:cxn>
              <a:cxn ang="0">
                <a:pos x="68" y="864"/>
              </a:cxn>
              <a:cxn ang="0">
                <a:pos x="166" y="664"/>
              </a:cxn>
              <a:cxn ang="0">
                <a:pos x="370" y="486"/>
              </a:cxn>
              <a:cxn ang="0">
                <a:pos x="662" y="336"/>
              </a:cxn>
              <a:cxn ang="0">
                <a:pos x="1028" y="222"/>
              </a:cxn>
              <a:cxn ang="0">
                <a:pos x="1454" y="148"/>
              </a:cxn>
              <a:cxn ang="0">
                <a:pos x="1922" y="120"/>
              </a:cxn>
              <a:cxn ang="0">
                <a:pos x="2392" y="148"/>
              </a:cxn>
              <a:cxn ang="0">
                <a:pos x="2818" y="222"/>
              </a:cxn>
              <a:cxn ang="0">
                <a:pos x="3184" y="336"/>
              </a:cxn>
              <a:cxn ang="0">
                <a:pos x="3476" y="486"/>
              </a:cxn>
              <a:cxn ang="0">
                <a:pos x="3680" y="664"/>
              </a:cxn>
              <a:cxn ang="0">
                <a:pos x="3778" y="864"/>
              </a:cxn>
              <a:cxn ang="0">
                <a:pos x="3758" y="1074"/>
              </a:cxn>
              <a:cxn ang="0">
                <a:pos x="3622" y="1266"/>
              </a:cxn>
              <a:cxn ang="0">
                <a:pos x="3388" y="1436"/>
              </a:cxn>
              <a:cxn ang="0">
                <a:pos x="3070" y="1576"/>
              </a:cxn>
              <a:cxn ang="0">
                <a:pos x="2682" y="1678"/>
              </a:cxn>
              <a:cxn ang="0">
                <a:pos x="2240" y="1736"/>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bg2">
                  <a:gamma/>
                  <a:tint val="42353"/>
                  <a:invGamma/>
                  <a:alpha val="36000"/>
                </a:schemeClr>
              </a:gs>
              <a:gs pos="100000">
                <a:schemeClr val="bg2"/>
              </a:gs>
            </a:gsLst>
            <a:lin ang="0" scaled="1"/>
          </a:gradFill>
          <a:ln w="0">
            <a:noFill/>
            <a:prstDash val="solid"/>
            <a:round/>
            <a:headEnd/>
            <a:tailEnd/>
          </a:ln>
        </p:spPr>
        <p:txBody>
          <a:bodyPr/>
          <a:lstStyle/>
          <a:p>
            <a:pPr>
              <a:defRPr/>
            </a:pPr>
            <a:endParaRPr lang="tr-TR" sz="1800">
              <a:latin typeface="Arial" charset="0"/>
            </a:endParaRPr>
          </a:p>
        </p:txBody>
      </p:sp>
      <p:sp>
        <p:nvSpPr>
          <p:cNvPr id="98315" name="Oval 11"/>
          <p:cNvSpPr>
            <a:spLocks noChangeArrowheads="1"/>
          </p:cNvSpPr>
          <p:nvPr/>
        </p:nvSpPr>
        <p:spPr bwMode="gray">
          <a:xfrm>
            <a:off x="2627313" y="1700213"/>
            <a:ext cx="1200150" cy="1158875"/>
          </a:xfrm>
          <a:prstGeom prst="ellipse">
            <a:avLst/>
          </a:prstGeom>
          <a:gradFill rotWithShape="1">
            <a:gsLst>
              <a:gs pos="0">
                <a:schemeClr val="accent1"/>
              </a:gs>
              <a:gs pos="100000">
                <a:schemeClr val="accent1">
                  <a:gamma/>
                  <a:shade val="31373"/>
                  <a:invGamma/>
                </a:schemeClr>
              </a:gs>
            </a:gsLst>
            <a:path path="shape">
              <a:fillToRect l="50000" t="50000" r="50000" b="50000"/>
            </a:path>
          </a:gradFill>
          <a:ln w="9525">
            <a:no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endParaRPr lang="tr-TR" altLang="tr-TR" smtClean="0">
              <a:latin typeface="Comic Sans MS" pitchFamily="66" charset="0"/>
              <a:cs typeface="Arial" charset="0"/>
            </a:endParaRPr>
          </a:p>
        </p:txBody>
      </p:sp>
      <p:sp>
        <p:nvSpPr>
          <p:cNvPr id="21508" name="Text Box 15"/>
          <p:cNvSpPr txBox="1">
            <a:spLocks noChangeArrowheads="1"/>
          </p:cNvSpPr>
          <p:nvPr/>
        </p:nvSpPr>
        <p:spPr bwMode="gray">
          <a:xfrm>
            <a:off x="2657475" y="1997075"/>
            <a:ext cx="1155700" cy="581025"/>
          </a:xfrm>
          <a:prstGeom prst="rect">
            <a:avLst/>
          </a:prstGeom>
          <a:noFill/>
          <a:ln w="9525">
            <a:noFill/>
            <a:miter lim="800000"/>
            <a:headEnd/>
            <a:tailEnd/>
          </a:ln>
        </p:spPr>
        <p:txBody>
          <a:bodyPr wrap="none">
            <a:spAutoFit/>
          </a:bodyPr>
          <a:lstStyle/>
          <a:p>
            <a:pPr algn="ctr" eaLnBrk="0" hangingPunct="0"/>
            <a:r>
              <a:rPr lang="tr-TR" altLang="tr-TR" b="1">
                <a:cs typeface="Arial" charset="0"/>
              </a:rPr>
              <a:t>Öğretmen</a:t>
            </a:r>
          </a:p>
          <a:p>
            <a:pPr algn="ctr" eaLnBrk="0" hangingPunct="0"/>
            <a:r>
              <a:rPr lang="tr-TR" altLang="tr-TR" b="1">
                <a:cs typeface="Arial" charset="0"/>
              </a:rPr>
              <a:t>Gözlemi</a:t>
            </a:r>
            <a:endParaRPr lang="en-US" altLang="tr-TR" b="1">
              <a:cs typeface="Arial" charset="0"/>
            </a:endParaRPr>
          </a:p>
        </p:txBody>
      </p:sp>
      <p:sp>
        <p:nvSpPr>
          <p:cNvPr id="98314" name="Oval 10"/>
          <p:cNvSpPr>
            <a:spLocks noChangeArrowheads="1"/>
          </p:cNvSpPr>
          <p:nvPr/>
        </p:nvSpPr>
        <p:spPr bwMode="gray">
          <a:xfrm>
            <a:off x="4471988" y="1196975"/>
            <a:ext cx="1200150" cy="1157288"/>
          </a:xfrm>
          <a:prstGeom prst="ellipse">
            <a:avLst/>
          </a:prstGeom>
          <a:gradFill rotWithShape="1">
            <a:gsLst>
              <a:gs pos="0">
                <a:schemeClr val="hlink"/>
              </a:gs>
              <a:gs pos="100000">
                <a:schemeClr val="hlink">
                  <a:gamma/>
                  <a:shade val="34510"/>
                  <a:invGamma/>
                </a:schemeClr>
              </a:gs>
            </a:gsLst>
            <a:path path="shape">
              <a:fillToRect l="50000" t="50000" r="50000" b="50000"/>
            </a:path>
          </a:gradFill>
          <a:ln w="9525">
            <a:no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endParaRPr lang="tr-TR" altLang="tr-TR" smtClean="0">
              <a:latin typeface="Comic Sans MS" pitchFamily="66" charset="0"/>
              <a:cs typeface="Arial" charset="0"/>
            </a:endParaRPr>
          </a:p>
        </p:txBody>
      </p:sp>
      <p:sp>
        <p:nvSpPr>
          <p:cNvPr id="21510" name="Text Box 16"/>
          <p:cNvSpPr txBox="1">
            <a:spLocks noChangeArrowheads="1"/>
          </p:cNvSpPr>
          <p:nvPr/>
        </p:nvSpPr>
        <p:spPr bwMode="gray">
          <a:xfrm>
            <a:off x="4579938" y="1425575"/>
            <a:ext cx="1038225" cy="581025"/>
          </a:xfrm>
          <a:prstGeom prst="rect">
            <a:avLst/>
          </a:prstGeom>
          <a:noFill/>
          <a:ln w="9525">
            <a:noFill/>
            <a:miter lim="800000"/>
            <a:headEnd/>
            <a:tailEnd/>
          </a:ln>
        </p:spPr>
        <p:txBody>
          <a:bodyPr wrap="none">
            <a:spAutoFit/>
          </a:bodyPr>
          <a:lstStyle/>
          <a:p>
            <a:pPr eaLnBrk="0" hangingPunct="0"/>
            <a:r>
              <a:rPr lang="tr-TR" altLang="tr-TR" b="1">
                <a:cs typeface="Arial" charset="0"/>
              </a:rPr>
              <a:t> Gelişim</a:t>
            </a:r>
          </a:p>
          <a:p>
            <a:pPr eaLnBrk="0" hangingPunct="0"/>
            <a:r>
              <a:rPr lang="tr-TR" altLang="tr-TR" b="1">
                <a:cs typeface="Arial" charset="0"/>
              </a:rPr>
              <a:t>Profilleri</a:t>
            </a:r>
            <a:endParaRPr lang="en-US" altLang="tr-TR" b="1">
              <a:cs typeface="Arial" charset="0"/>
            </a:endParaRPr>
          </a:p>
        </p:txBody>
      </p:sp>
      <p:sp>
        <p:nvSpPr>
          <p:cNvPr id="98318" name="Oval 14"/>
          <p:cNvSpPr>
            <a:spLocks noChangeArrowheads="1"/>
          </p:cNvSpPr>
          <p:nvPr/>
        </p:nvSpPr>
        <p:spPr bwMode="gray">
          <a:xfrm>
            <a:off x="6443663" y="1628775"/>
            <a:ext cx="1135062" cy="1160463"/>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w="9525">
            <a:no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endParaRPr lang="tr-TR" altLang="tr-TR" b="1" smtClean="0">
              <a:latin typeface="Comic Sans MS" pitchFamily="66" charset="0"/>
              <a:cs typeface="Arial" charset="0"/>
            </a:endParaRPr>
          </a:p>
        </p:txBody>
      </p:sp>
      <p:sp>
        <p:nvSpPr>
          <p:cNvPr id="21512" name="Text Box 17"/>
          <p:cNvSpPr txBox="1">
            <a:spLocks noChangeArrowheads="1"/>
          </p:cNvSpPr>
          <p:nvPr/>
        </p:nvSpPr>
        <p:spPr bwMode="gray">
          <a:xfrm>
            <a:off x="6502400" y="1866900"/>
            <a:ext cx="958850" cy="581025"/>
          </a:xfrm>
          <a:prstGeom prst="rect">
            <a:avLst/>
          </a:prstGeom>
          <a:noFill/>
          <a:ln w="9525">
            <a:noFill/>
            <a:miter lim="800000"/>
            <a:headEnd/>
            <a:tailEnd/>
          </a:ln>
        </p:spPr>
        <p:txBody>
          <a:bodyPr wrap="none">
            <a:spAutoFit/>
          </a:bodyPr>
          <a:lstStyle/>
          <a:p>
            <a:pPr eaLnBrk="0" hangingPunct="0"/>
            <a:r>
              <a:rPr lang="tr-TR" altLang="tr-TR" b="1">
                <a:cs typeface="Arial" charset="0"/>
              </a:rPr>
              <a:t>  Grup</a:t>
            </a:r>
          </a:p>
          <a:p>
            <a:pPr eaLnBrk="0" hangingPunct="0"/>
            <a:r>
              <a:rPr lang="tr-TR" altLang="tr-TR" b="1">
                <a:cs typeface="Arial" charset="0"/>
              </a:rPr>
              <a:t>Testleri</a:t>
            </a:r>
            <a:endParaRPr lang="en-US" altLang="tr-TR" b="1">
              <a:cs typeface="Arial" charset="0"/>
            </a:endParaRPr>
          </a:p>
        </p:txBody>
      </p:sp>
      <p:sp>
        <p:nvSpPr>
          <p:cNvPr id="21513" name="Oval 13"/>
          <p:cNvSpPr>
            <a:spLocks noChangeArrowheads="1"/>
          </p:cNvSpPr>
          <p:nvPr/>
        </p:nvSpPr>
        <p:spPr bwMode="gray">
          <a:xfrm>
            <a:off x="6540500" y="3351213"/>
            <a:ext cx="1200150" cy="1157287"/>
          </a:xfrm>
          <a:prstGeom prst="ellipse">
            <a:avLst/>
          </a:prstGeom>
          <a:gradFill rotWithShape="1">
            <a:gsLst>
              <a:gs pos="0">
                <a:srgbClr val="FF6600"/>
              </a:gs>
              <a:gs pos="100000">
                <a:srgbClr val="993300"/>
              </a:gs>
            </a:gsLst>
            <a:path path="shape">
              <a:fillToRect l="50000" t="50000" r="50000" b="50000"/>
            </a:path>
          </a:gradFill>
          <a:ln w="9525">
            <a:noFill/>
            <a:round/>
            <a:headEnd/>
            <a:tailEnd/>
          </a:ln>
        </p:spPr>
        <p:txBody>
          <a:bodyPr wrap="none" anchor="ctr"/>
          <a:lstStyle/>
          <a:p>
            <a:pPr algn="ctr"/>
            <a:endParaRPr lang="tr-TR" altLang="tr-TR">
              <a:cs typeface="Arial" charset="0"/>
            </a:endParaRPr>
          </a:p>
        </p:txBody>
      </p:sp>
      <p:sp>
        <p:nvSpPr>
          <p:cNvPr id="21514" name="Text Box 18"/>
          <p:cNvSpPr txBox="1">
            <a:spLocks noChangeArrowheads="1"/>
          </p:cNvSpPr>
          <p:nvPr/>
        </p:nvSpPr>
        <p:spPr bwMode="gray">
          <a:xfrm>
            <a:off x="6656388" y="3600450"/>
            <a:ext cx="958850" cy="581025"/>
          </a:xfrm>
          <a:prstGeom prst="rect">
            <a:avLst/>
          </a:prstGeom>
          <a:noFill/>
          <a:ln w="9525">
            <a:noFill/>
            <a:miter lim="800000"/>
            <a:headEnd/>
            <a:tailEnd/>
          </a:ln>
        </p:spPr>
        <p:txBody>
          <a:bodyPr wrap="none">
            <a:spAutoFit/>
          </a:bodyPr>
          <a:lstStyle/>
          <a:p>
            <a:pPr eaLnBrk="0" hangingPunct="0"/>
            <a:r>
              <a:rPr lang="tr-TR" altLang="tr-TR" b="1">
                <a:cs typeface="Arial" charset="0"/>
              </a:rPr>
              <a:t> Başarı</a:t>
            </a:r>
          </a:p>
          <a:p>
            <a:pPr eaLnBrk="0" hangingPunct="0"/>
            <a:r>
              <a:rPr lang="tr-TR" altLang="tr-TR" b="1">
                <a:cs typeface="Arial" charset="0"/>
              </a:rPr>
              <a:t>Testleri</a:t>
            </a:r>
            <a:endParaRPr lang="en-US" altLang="tr-TR" b="1">
              <a:cs typeface="Arial" charset="0"/>
            </a:endParaRPr>
          </a:p>
        </p:txBody>
      </p:sp>
      <p:sp>
        <p:nvSpPr>
          <p:cNvPr id="98316" name="Oval 12"/>
          <p:cNvSpPr>
            <a:spLocks noChangeArrowheads="1"/>
          </p:cNvSpPr>
          <p:nvPr/>
        </p:nvSpPr>
        <p:spPr bwMode="gray">
          <a:xfrm>
            <a:off x="5100638" y="4719638"/>
            <a:ext cx="1200150" cy="1157287"/>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r>
              <a:rPr lang="tr-TR" altLang="tr-TR" b="1" smtClean="0">
                <a:latin typeface="Comic Sans MS" pitchFamily="66" charset="0"/>
              </a:rPr>
              <a:t>Bireysel</a:t>
            </a:r>
          </a:p>
          <a:p>
            <a:pPr algn="ctr">
              <a:defRPr/>
            </a:pPr>
            <a:r>
              <a:rPr lang="tr-TR" altLang="tr-TR" b="1" smtClean="0">
                <a:latin typeface="Comic Sans MS" pitchFamily="66" charset="0"/>
              </a:rPr>
              <a:t>Zeka </a:t>
            </a:r>
          </a:p>
          <a:p>
            <a:pPr algn="ctr">
              <a:defRPr/>
            </a:pPr>
            <a:r>
              <a:rPr lang="tr-TR" altLang="tr-TR" b="1" smtClean="0">
                <a:latin typeface="Comic Sans MS" pitchFamily="66" charset="0"/>
              </a:rPr>
              <a:t>Testleri</a:t>
            </a:r>
          </a:p>
        </p:txBody>
      </p:sp>
      <p:sp>
        <p:nvSpPr>
          <p:cNvPr id="21516" name="Oval 38"/>
          <p:cNvSpPr>
            <a:spLocks noChangeArrowheads="1"/>
          </p:cNvSpPr>
          <p:nvPr/>
        </p:nvSpPr>
        <p:spPr bwMode="gray">
          <a:xfrm>
            <a:off x="1187450" y="2852738"/>
            <a:ext cx="1135063" cy="1160462"/>
          </a:xfrm>
          <a:prstGeom prst="ellipse">
            <a:avLst/>
          </a:prstGeom>
          <a:gradFill rotWithShape="1">
            <a:gsLst>
              <a:gs pos="0">
                <a:srgbClr val="FF9999"/>
              </a:gs>
              <a:gs pos="100000">
                <a:srgbClr val="993300"/>
              </a:gs>
            </a:gsLst>
            <a:path path="shape">
              <a:fillToRect l="50000" t="50000" r="50000" b="50000"/>
            </a:path>
          </a:gradFill>
          <a:ln w="9525">
            <a:noFill/>
            <a:round/>
            <a:headEnd/>
            <a:tailEnd/>
          </a:ln>
        </p:spPr>
        <p:txBody>
          <a:bodyPr wrap="none" anchor="ctr"/>
          <a:lstStyle/>
          <a:p>
            <a:pPr algn="ctr"/>
            <a:endParaRPr lang="tr-TR" altLang="tr-TR" b="1">
              <a:cs typeface="Arial" charset="0"/>
            </a:endParaRPr>
          </a:p>
        </p:txBody>
      </p:sp>
      <p:sp>
        <p:nvSpPr>
          <p:cNvPr id="21517" name="Text Box 39"/>
          <p:cNvSpPr txBox="1">
            <a:spLocks noChangeArrowheads="1"/>
          </p:cNvSpPr>
          <p:nvPr/>
        </p:nvSpPr>
        <p:spPr bwMode="gray">
          <a:xfrm>
            <a:off x="1260475" y="3101975"/>
            <a:ext cx="998538" cy="581025"/>
          </a:xfrm>
          <a:prstGeom prst="rect">
            <a:avLst/>
          </a:prstGeom>
          <a:noFill/>
          <a:ln w="9525">
            <a:noFill/>
            <a:miter lim="800000"/>
            <a:headEnd/>
            <a:tailEnd/>
          </a:ln>
        </p:spPr>
        <p:txBody>
          <a:bodyPr wrap="none">
            <a:spAutoFit/>
          </a:bodyPr>
          <a:lstStyle/>
          <a:p>
            <a:pPr algn="ctr" eaLnBrk="0" hangingPunct="0"/>
            <a:r>
              <a:rPr lang="tr-TR" altLang="tr-TR" b="1">
                <a:cs typeface="Arial" charset="0"/>
              </a:rPr>
              <a:t>Arkadaş</a:t>
            </a:r>
          </a:p>
          <a:p>
            <a:pPr algn="ctr" eaLnBrk="0" hangingPunct="0"/>
            <a:r>
              <a:rPr lang="tr-TR" altLang="tr-TR" b="1">
                <a:cs typeface="Arial" charset="0"/>
              </a:rPr>
              <a:t>Gözlemi</a:t>
            </a:r>
            <a:endParaRPr lang="en-US" altLang="tr-TR" b="1">
              <a:cs typeface="Arial" charset="0"/>
            </a:endParaRPr>
          </a:p>
        </p:txBody>
      </p:sp>
      <p:sp>
        <p:nvSpPr>
          <p:cNvPr id="98347" name="Oval 43"/>
          <p:cNvSpPr>
            <a:spLocks noChangeArrowheads="1"/>
          </p:cNvSpPr>
          <p:nvPr/>
        </p:nvSpPr>
        <p:spPr bwMode="gray">
          <a:xfrm>
            <a:off x="1211263" y="4792663"/>
            <a:ext cx="1200150" cy="1157287"/>
          </a:xfrm>
          <a:prstGeom prst="ellipse">
            <a:avLst/>
          </a:prstGeom>
          <a:gradFill rotWithShape="1">
            <a:gsLst>
              <a:gs pos="0">
                <a:schemeClr val="bg2"/>
              </a:gs>
              <a:gs pos="100000">
                <a:schemeClr val="bg2">
                  <a:gamma/>
                  <a:shade val="35686"/>
                  <a:invGamma/>
                </a:schemeClr>
              </a:gs>
            </a:gsLst>
            <a:path path="shape">
              <a:fillToRect l="50000" t="50000" r="50000" b="50000"/>
            </a:path>
          </a:gradFill>
          <a:ln w="9525">
            <a:no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endParaRPr lang="tr-TR" altLang="tr-TR" smtClean="0">
              <a:latin typeface="Comic Sans MS" pitchFamily="66" charset="0"/>
              <a:cs typeface="Arial" charset="0"/>
            </a:endParaRPr>
          </a:p>
        </p:txBody>
      </p:sp>
      <p:sp>
        <p:nvSpPr>
          <p:cNvPr id="21519" name="Text Box 44"/>
          <p:cNvSpPr txBox="1">
            <a:spLocks noChangeArrowheads="1"/>
          </p:cNvSpPr>
          <p:nvPr/>
        </p:nvSpPr>
        <p:spPr bwMode="gray">
          <a:xfrm>
            <a:off x="1284288" y="5022850"/>
            <a:ext cx="1106487" cy="581025"/>
          </a:xfrm>
          <a:prstGeom prst="rect">
            <a:avLst/>
          </a:prstGeom>
          <a:noFill/>
          <a:ln w="9525">
            <a:noFill/>
            <a:miter lim="800000"/>
            <a:headEnd/>
            <a:tailEnd/>
          </a:ln>
        </p:spPr>
        <p:txBody>
          <a:bodyPr wrap="none">
            <a:spAutoFit/>
          </a:bodyPr>
          <a:lstStyle/>
          <a:p>
            <a:pPr algn="ctr" eaLnBrk="0" hangingPunct="0"/>
            <a:r>
              <a:rPr lang="tr-TR" altLang="tr-TR" b="1">
                <a:cs typeface="Arial" charset="0"/>
              </a:rPr>
              <a:t>Aday </a:t>
            </a:r>
          </a:p>
          <a:p>
            <a:pPr algn="ctr" eaLnBrk="0" hangingPunct="0"/>
            <a:r>
              <a:rPr lang="tr-TR" altLang="tr-TR" b="1">
                <a:cs typeface="Arial" charset="0"/>
              </a:rPr>
              <a:t>Gösterme</a:t>
            </a:r>
            <a:endParaRPr lang="en-US" altLang="tr-TR" b="1">
              <a:cs typeface="Arial" charset="0"/>
            </a:endParaRPr>
          </a:p>
        </p:txBody>
      </p:sp>
      <p:sp>
        <p:nvSpPr>
          <p:cNvPr id="98352" name="Oval 48"/>
          <p:cNvSpPr>
            <a:spLocks noChangeArrowheads="1"/>
          </p:cNvSpPr>
          <p:nvPr/>
        </p:nvSpPr>
        <p:spPr bwMode="gray">
          <a:xfrm>
            <a:off x="3295650" y="5295900"/>
            <a:ext cx="1200150" cy="1157288"/>
          </a:xfrm>
          <a:prstGeom prst="ellipse">
            <a:avLst/>
          </a:prstGeom>
          <a:gradFill rotWithShape="1">
            <a:gsLst>
              <a:gs pos="0">
                <a:schemeClr val="hlink"/>
              </a:gs>
              <a:gs pos="100000">
                <a:schemeClr val="hlink">
                  <a:gamma/>
                  <a:shade val="34510"/>
                  <a:invGamma/>
                </a:schemeClr>
              </a:gs>
            </a:gsLst>
            <a:path path="shape">
              <a:fillToRect l="50000" t="50000" r="50000" b="50000"/>
            </a:path>
          </a:gradFill>
          <a:ln w="9525">
            <a:no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endParaRPr lang="tr-TR" altLang="tr-TR" smtClean="0">
              <a:latin typeface="Comic Sans MS" pitchFamily="66" charset="0"/>
              <a:cs typeface="Arial" charset="0"/>
            </a:endParaRPr>
          </a:p>
        </p:txBody>
      </p:sp>
      <p:sp>
        <p:nvSpPr>
          <p:cNvPr id="21521" name="Text Box 49"/>
          <p:cNvSpPr txBox="1">
            <a:spLocks noChangeArrowheads="1"/>
          </p:cNvSpPr>
          <p:nvPr/>
        </p:nvSpPr>
        <p:spPr bwMode="gray">
          <a:xfrm>
            <a:off x="3309938" y="5405438"/>
            <a:ext cx="1262062" cy="825500"/>
          </a:xfrm>
          <a:prstGeom prst="rect">
            <a:avLst/>
          </a:prstGeom>
          <a:noFill/>
          <a:ln w="9525">
            <a:noFill/>
            <a:miter lim="800000"/>
            <a:headEnd/>
            <a:tailEnd/>
          </a:ln>
        </p:spPr>
        <p:txBody>
          <a:bodyPr wrap="none">
            <a:spAutoFit/>
          </a:bodyPr>
          <a:lstStyle/>
          <a:p>
            <a:pPr algn="ctr" eaLnBrk="0" hangingPunct="0"/>
            <a:r>
              <a:rPr lang="tr-TR" altLang="tr-TR" b="1">
                <a:cs typeface="Arial" charset="0"/>
              </a:rPr>
              <a:t>Ebeveyn</a:t>
            </a:r>
          </a:p>
          <a:p>
            <a:pPr algn="ctr" eaLnBrk="0" hangingPunct="0"/>
            <a:r>
              <a:rPr lang="tr-TR" altLang="tr-TR" b="1">
                <a:cs typeface="Arial" charset="0"/>
              </a:rPr>
              <a:t>Aday </a:t>
            </a:r>
          </a:p>
          <a:p>
            <a:pPr algn="ctr" eaLnBrk="0" hangingPunct="0"/>
            <a:r>
              <a:rPr lang="tr-TR" altLang="tr-TR" b="1">
                <a:cs typeface="Arial" charset="0"/>
              </a:rPr>
              <a:t>Göstermesi</a:t>
            </a:r>
            <a:endParaRPr lang="en-US" altLang="tr-TR" b="1">
              <a:cs typeface="Arial" charset="0"/>
            </a:endParaRPr>
          </a:p>
        </p:txBody>
      </p:sp>
      <p:sp>
        <p:nvSpPr>
          <p:cNvPr id="21522" name="Rectangle 42"/>
          <p:cNvSpPr>
            <a:spLocks noChangeArrowheads="1"/>
          </p:cNvSpPr>
          <p:nvPr/>
        </p:nvSpPr>
        <p:spPr bwMode="auto">
          <a:xfrm>
            <a:off x="457200" y="147638"/>
            <a:ext cx="8229600" cy="561975"/>
          </a:xfrm>
          <a:prstGeom prst="rect">
            <a:avLst/>
          </a:prstGeom>
          <a:solidFill>
            <a:srgbClr val="FFFFFF"/>
          </a:solidFill>
          <a:ln w="9525">
            <a:solidFill>
              <a:srgbClr val="000000"/>
            </a:solidFill>
            <a:miter lim="800000"/>
            <a:headEnd/>
            <a:tailEnd/>
          </a:ln>
        </p:spPr>
        <p:txBody>
          <a:bodyPr/>
          <a:lstStyle/>
          <a:p>
            <a:pPr algn="ctr"/>
            <a:r>
              <a:rPr lang="tr-TR" altLang="tr-TR" sz="3200" b="1"/>
              <a:t>TANILAMA YÖNTEMLERİ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57200" y="147638"/>
            <a:ext cx="8229600" cy="561975"/>
          </a:xfrm>
          <a:prstGeom prst="rect">
            <a:avLst/>
          </a:prstGeom>
          <a:solidFill>
            <a:srgbClr val="FFFFFF"/>
          </a:solidFill>
          <a:ln w="9525">
            <a:solidFill>
              <a:srgbClr val="000000"/>
            </a:solidFill>
            <a:miter lim="800000"/>
            <a:headEnd/>
            <a:tailEnd/>
          </a:ln>
        </p:spPr>
        <p:txBody>
          <a:bodyPr/>
          <a:lstStyle/>
          <a:p>
            <a:pPr algn="ctr"/>
            <a:r>
              <a:rPr lang="tr-TR" altLang="tr-TR" sz="3200" b="1"/>
              <a:t>BİLİM SANAT MERKEZLERİ</a:t>
            </a:r>
          </a:p>
        </p:txBody>
      </p:sp>
      <p:sp>
        <p:nvSpPr>
          <p:cNvPr id="22531" name="AutoShape 3"/>
          <p:cNvSpPr>
            <a:spLocks noChangeArrowheads="1"/>
          </p:cNvSpPr>
          <p:nvPr/>
        </p:nvSpPr>
        <p:spPr bwMode="auto">
          <a:xfrm>
            <a:off x="566738" y="1111250"/>
            <a:ext cx="7726362" cy="5006975"/>
          </a:xfrm>
          <a:prstGeom prst="roundRect">
            <a:avLst>
              <a:gd name="adj" fmla="val 16667"/>
            </a:avLst>
          </a:prstGeom>
          <a:noFill/>
          <a:ln w="38100">
            <a:solidFill>
              <a:schemeClr val="tx1"/>
            </a:solidFill>
            <a:round/>
            <a:headEnd/>
            <a:tailEnd/>
          </a:ln>
          <a:effectLst/>
        </p:spPr>
        <p:txBody>
          <a:bodyPr anchor="ctr">
            <a:spAutoFit/>
          </a:bodyPr>
          <a:lstStyle/>
          <a:p>
            <a:pPr algn="just"/>
            <a:r>
              <a:rPr lang="tr-TR" altLang="tr-TR" sz="2400" dirty="0" smtClean="0"/>
              <a:t>   İleri </a:t>
            </a:r>
            <a:r>
              <a:rPr lang="tr-TR" altLang="tr-TR" sz="2400" dirty="0"/>
              <a:t>düzey öğrenme ortamları modeline göre Bilim ve Sanat Merkezleri (BİLSEM)’</a:t>
            </a:r>
            <a:r>
              <a:rPr lang="tr-TR" altLang="tr-TR" sz="2400" dirty="0" err="1"/>
              <a:t>ler</a:t>
            </a:r>
            <a:r>
              <a:rPr lang="tr-TR" altLang="tr-TR" sz="2400" dirty="0"/>
              <a:t> okul müfredatının dışında, öğrencilerin proje yoluyla öğrenmelerini ve her türlü yeteneklerini geliştirecekleri merkezler olarak düzenlenmiştir. </a:t>
            </a:r>
          </a:p>
          <a:p>
            <a:pPr algn="just"/>
            <a:endParaRPr lang="tr-TR" altLang="tr-TR" sz="2400" dirty="0"/>
          </a:p>
          <a:p>
            <a:pPr algn="just"/>
            <a:r>
              <a:rPr lang="tr-TR" altLang="tr-TR" sz="2400" dirty="0" smtClean="0"/>
              <a:t>   Bir </a:t>
            </a:r>
            <a:r>
              <a:rPr lang="tr-TR" altLang="tr-TR" sz="2400" dirty="0"/>
              <a:t>grubun üyesi olmak, bir arada çalışabilmek, grup olarak öğrenmek, orijinal bir fikrin veya ürünün değerini anlayabilmek ve bir başkasının fikrine saygı duyabilmek gibi kazanımları da </a:t>
            </a:r>
            <a:r>
              <a:rPr lang="tr-TR" altLang="tr-TR" sz="2400" dirty="0" err="1"/>
              <a:t>BİLSEM’lerde</a:t>
            </a:r>
            <a:r>
              <a:rPr lang="tr-TR" altLang="tr-TR" sz="2400" dirty="0"/>
              <a:t> edinmeleri beklenir .</a:t>
            </a:r>
          </a:p>
          <a:p>
            <a:pPr algn="just"/>
            <a:endParaRPr lang="tr-TR" altLang="tr-T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57200" y="147638"/>
            <a:ext cx="8229600" cy="561975"/>
          </a:xfrm>
          <a:prstGeom prst="rect">
            <a:avLst/>
          </a:prstGeom>
          <a:solidFill>
            <a:srgbClr val="FFFFFF"/>
          </a:solidFill>
          <a:ln w="9525">
            <a:solidFill>
              <a:srgbClr val="000000"/>
            </a:solidFill>
            <a:miter lim="800000"/>
            <a:headEnd/>
            <a:tailEnd/>
          </a:ln>
        </p:spPr>
        <p:txBody>
          <a:bodyPr/>
          <a:lstStyle/>
          <a:p>
            <a:pPr algn="ctr"/>
            <a:r>
              <a:rPr lang="tr-TR" altLang="tr-TR" sz="3200" b="1"/>
              <a:t>BİLİM SANAT MERKEZLERİ</a:t>
            </a:r>
          </a:p>
        </p:txBody>
      </p:sp>
      <p:sp>
        <p:nvSpPr>
          <p:cNvPr id="23555" name="AutoShape 3"/>
          <p:cNvSpPr>
            <a:spLocks noChangeArrowheads="1"/>
          </p:cNvSpPr>
          <p:nvPr/>
        </p:nvSpPr>
        <p:spPr bwMode="auto">
          <a:xfrm>
            <a:off x="568324" y="779463"/>
            <a:ext cx="8036123" cy="5389562"/>
          </a:xfrm>
          <a:prstGeom prst="roundRect">
            <a:avLst>
              <a:gd name="adj" fmla="val 16667"/>
            </a:avLst>
          </a:prstGeom>
          <a:noFill/>
          <a:ln w="38100">
            <a:solidFill>
              <a:schemeClr val="tx1"/>
            </a:solidFill>
            <a:round/>
            <a:headEnd/>
            <a:tailEnd/>
          </a:ln>
          <a:effectLst/>
        </p:spPr>
        <p:txBody>
          <a:bodyPr wrap="square" anchor="ctr">
            <a:spAutoFit/>
          </a:bodyPr>
          <a:lstStyle/>
          <a:p>
            <a:r>
              <a:rPr lang="tr-TR" altLang="tr-TR" sz="2400"/>
              <a:t>a) Uyum (Oryantasyon)</a:t>
            </a:r>
          </a:p>
          <a:p>
            <a:r>
              <a:rPr lang="tr-TR" altLang="tr-TR" sz="2400"/>
              <a:t>b) Destek Eğitimi; </a:t>
            </a:r>
          </a:p>
          <a:p>
            <a:r>
              <a:rPr lang="tr-TR" altLang="tr-TR" sz="2400"/>
              <a:t>	1) İletişim Becerileri</a:t>
            </a:r>
          </a:p>
          <a:p>
            <a:r>
              <a:rPr lang="tr-TR" altLang="tr-TR" sz="2400"/>
              <a:t>	2) Grupla Çalışma Teknikleri</a:t>
            </a:r>
          </a:p>
          <a:p>
            <a:r>
              <a:rPr lang="tr-TR" altLang="tr-TR" sz="2400"/>
              <a:t>	3) Öğrenme Yöntemleri</a:t>
            </a:r>
          </a:p>
          <a:p>
            <a:r>
              <a:rPr lang="tr-TR" altLang="tr-TR" sz="2400"/>
              <a:t>	4) Problem Çözme Teknikleri</a:t>
            </a:r>
          </a:p>
          <a:p>
            <a:r>
              <a:rPr lang="tr-TR" altLang="tr-TR" sz="2400"/>
              <a:t>	5) Bilimsel Araştırma Teknikleri</a:t>
            </a:r>
          </a:p>
          <a:p>
            <a:r>
              <a:rPr lang="tr-TR" altLang="tr-TR" sz="2400"/>
              <a:t>	6) Yabancı Dil</a:t>
            </a:r>
          </a:p>
          <a:p>
            <a:r>
              <a:rPr lang="tr-TR" altLang="tr-TR" sz="2400"/>
              <a:t>	7) Bilgisayar</a:t>
            </a:r>
          </a:p>
          <a:p>
            <a:r>
              <a:rPr lang="tr-TR" altLang="tr-TR" sz="2400"/>
              <a:t>	8) Sosyal Etkinlikler</a:t>
            </a:r>
          </a:p>
          <a:p>
            <a:r>
              <a:rPr lang="tr-TR" altLang="tr-TR" sz="2400"/>
              <a:t>c) Bireysel Yetenekleri Fark Ettirme</a:t>
            </a:r>
          </a:p>
          <a:p>
            <a:r>
              <a:rPr lang="tr-TR" altLang="tr-TR" sz="2400"/>
              <a:t>d) Özel Yetenekleri Geliştirme</a:t>
            </a:r>
          </a:p>
          <a:p>
            <a:r>
              <a:rPr lang="tr-TR" altLang="tr-TR" sz="2400"/>
              <a:t>e) Proje Üretimi/Yönetimi</a:t>
            </a:r>
            <a:endParaRPr lang="tr-TR" altLang="tr-TR" sz="2400">
              <a:latin typeface="Arial" charset="0"/>
            </a:endParaRPr>
          </a:p>
        </p:txBody>
      </p:sp>
      <p:sp>
        <p:nvSpPr>
          <p:cNvPr id="23556" name="Rectangle 5"/>
          <p:cNvSpPr>
            <a:spLocks noChangeArrowheads="1"/>
          </p:cNvSpPr>
          <p:nvPr/>
        </p:nvSpPr>
        <p:spPr bwMode="auto">
          <a:xfrm>
            <a:off x="468313" y="6242050"/>
            <a:ext cx="8205787" cy="457200"/>
          </a:xfrm>
          <a:prstGeom prst="rect">
            <a:avLst/>
          </a:prstGeom>
          <a:noFill/>
          <a:ln w="9525">
            <a:noFill/>
            <a:miter lim="800000"/>
            <a:headEnd/>
            <a:tailEnd/>
          </a:ln>
          <a:effectLst/>
        </p:spPr>
        <p:txBody>
          <a:bodyPr wrap="none">
            <a:spAutoFit/>
          </a:bodyPr>
          <a:lstStyle/>
          <a:p>
            <a:r>
              <a:rPr lang="tr-TR" altLang="tr-TR" sz="2400" b="1" i="1"/>
              <a:t>Alanlarında düzenlenmiş eğitim programlarına alınırlar</a:t>
            </a:r>
            <a:r>
              <a:rPr lang="tr-TR" altLang="tr-TR" sz="2400" b="1"/>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467544" y="2780928"/>
            <a:ext cx="8229600" cy="648072"/>
          </a:xfrm>
          <a:prstGeom prst="rect">
            <a:avLst/>
          </a:prstGeom>
          <a:solidFill>
            <a:srgbClr val="FFFFFF"/>
          </a:solidFill>
          <a:ln w="9525" algn="ctr">
            <a:solidFill>
              <a:srgbClr val="000000"/>
            </a:solidFill>
            <a:miter lim="800000"/>
            <a:headEnd/>
            <a:tailEnd/>
          </a:ln>
          <a:effectLst/>
        </p:spPr>
        <p:txBody>
          <a:bodyPr anchor="ctr"/>
          <a:lstStyle/>
          <a:p>
            <a:pPr algn="ctr" eaLnBrk="0" hangingPunct="0"/>
            <a:r>
              <a:rPr lang="tr-TR" altLang="tr-TR" sz="3200" b="1" dirty="0" smtClean="0"/>
              <a:t>Aday Gösterme İşlemleri</a:t>
            </a:r>
            <a:endParaRPr lang="tr-TR" altLang="tr-TR" sz="3200" i="1" dirty="0"/>
          </a:p>
        </p:txBody>
      </p:sp>
      <p:sp>
        <p:nvSpPr>
          <p:cNvPr id="2" name="Dikdörtgen 1"/>
          <p:cNvSpPr/>
          <p:nvPr/>
        </p:nvSpPr>
        <p:spPr>
          <a:xfrm>
            <a:off x="179388" y="1341438"/>
            <a:ext cx="8713092" cy="830997"/>
          </a:xfrm>
          <a:prstGeom prst="rect">
            <a:avLst/>
          </a:prstGeom>
        </p:spPr>
        <p:txBody>
          <a:bodyPr wrap="square">
            <a:spAutoFit/>
          </a:bodyPr>
          <a:lstStyle/>
          <a:p>
            <a:pPr>
              <a:defRPr/>
            </a:pPr>
            <a:endParaRPr lang="tr-TR" sz="2400" i="1" dirty="0"/>
          </a:p>
          <a:p>
            <a:pPr marL="342900" indent="-342900">
              <a:buFont typeface="Arial" panose="020B0604020202020204" pitchFamily="34" charset="0"/>
              <a:buChar char="•"/>
              <a:defRPr/>
            </a:pPr>
            <a:endParaRPr lang="tr-TR" sz="24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388" y="1341438"/>
            <a:ext cx="8713092" cy="830997"/>
          </a:xfrm>
          <a:prstGeom prst="rect">
            <a:avLst/>
          </a:prstGeom>
        </p:spPr>
        <p:txBody>
          <a:bodyPr wrap="square">
            <a:spAutoFit/>
          </a:bodyPr>
          <a:lstStyle/>
          <a:p>
            <a:pPr>
              <a:defRPr/>
            </a:pPr>
            <a:endParaRPr lang="tr-TR" sz="2400" i="1" dirty="0"/>
          </a:p>
          <a:p>
            <a:pPr marL="342900" indent="-342900">
              <a:buFont typeface="Arial" panose="020B0604020202020204" pitchFamily="34" charset="0"/>
              <a:buChar char="•"/>
              <a:defRPr/>
            </a:pPr>
            <a:endParaRPr lang="tr-TR" sz="2400" i="1" dirty="0"/>
          </a:p>
        </p:txBody>
      </p:sp>
      <p:sp>
        <p:nvSpPr>
          <p:cNvPr id="5" name="Dikdörtgen 1"/>
          <p:cNvSpPr/>
          <p:nvPr/>
        </p:nvSpPr>
        <p:spPr>
          <a:xfrm>
            <a:off x="899592" y="188640"/>
            <a:ext cx="7416948" cy="461665"/>
          </a:xfrm>
          <a:prstGeom prst="rect">
            <a:avLst/>
          </a:prstGeom>
        </p:spPr>
        <p:txBody>
          <a:bodyPr wrap="square">
            <a:spAutoFit/>
          </a:bodyPr>
          <a:lstStyle/>
          <a:p>
            <a:pPr marL="342900" lvl="0" indent="-342900">
              <a:buFont typeface="Arial" panose="020B0604020202020204" pitchFamily="34" charset="0"/>
              <a:buChar char="•"/>
              <a:defRPr/>
            </a:pPr>
            <a:r>
              <a:rPr lang="tr-TR" sz="2400" b="1" u="sng" dirty="0"/>
              <a:t>Aday Gösterme </a:t>
            </a:r>
            <a:r>
              <a:rPr lang="tr-TR" sz="2400" b="1" u="sng" dirty="0" smtClean="0"/>
              <a:t>İşlemi  1. ve 2. Sınıflar</a:t>
            </a:r>
            <a:endParaRPr lang="tr-TR" sz="2400" dirty="0"/>
          </a:p>
        </p:txBody>
      </p:sp>
      <p:graphicFrame>
        <p:nvGraphicFramePr>
          <p:cNvPr id="6" name="5 Tablo"/>
          <p:cNvGraphicFramePr>
            <a:graphicFrameLocks noGrp="1"/>
          </p:cNvGraphicFramePr>
          <p:nvPr/>
        </p:nvGraphicFramePr>
        <p:xfrm>
          <a:off x="179512" y="836712"/>
          <a:ext cx="8712968" cy="4629065"/>
        </p:xfrm>
        <a:graphic>
          <a:graphicData uri="http://schemas.openxmlformats.org/drawingml/2006/table">
            <a:tbl>
              <a:tblPr firstRow="1" bandRow="1">
                <a:tableStyleId>{5C22544A-7EE6-4342-B048-85BDC9FD1C3A}</a:tableStyleId>
              </a:tblPr>
              <a:tblGrid>
                <a:gridCol w="3672408"/>
                <a:gridCol w="5040560"/>
              </a:tblGrid>
              <a:tr h="2813999">
                <a:tc>
                  <a:txBody>
                    <a:bodyPr/>
                    <a:lstStyle/>
                    <a:p>
                      <a:r>
                        <a:rPr kumimoji="0" lang="tr-TR" sz="1800" b="0" kern="1200" dirty="0" smtClean="0">
                          <a:solidFill>
                            <a:schemeClr val="lt1"/>
                          </a:solidFill>
                          <a:latin typeface="+mn-lt"/>
                          <a:ea typeface="+mn-ea"/>
                          <a:cs typeface="+mn-cs"/>
                        </a:rPr>
                        <a:t>09.11.2015</a:t>
                      </a:r>
                      <a:r>
                        <a:rPr kumimoji="0" lang="tr-TR" sz="1800" b="0" kern="1200" baseline="0" dirty="0" smtClean="0">
                          <a:solidFill>
                            <a:schemeClr val="lt1"/>
                          </a:solidFill>
                          <a:latin typeface="+mn-lt"/>
                          <a:ea typeface="+mn-ea"/>
                          <a:cs typeface="+mn-cs"/>
                        </a:rPr>
                        <a:t>      -    </a:t>
                      </a:r>
                      <a:r>
                        <a:rPr kumimoji="0" lang="tr-TR" sz="1800" b="0" kern="1200" dirty="0" smtClean="0">
                          <a:solidFill>
                            <a:schemeClr val="lt1"/>
                          </a:solidFill>
                          <a:latin typeface="+mn-lt"/>
                          <a:ea typeface="+mn-ea"/>
                          <a:cs typeface="+mn-cs"/>
                        </a:rPr>
                        <a:t>27.11.2015</a:t>
                      </a:r>
                      <a:endParaRPr lang="tr-TR" b="0" dirty="0"/>
                    </a:p>
                  </a:txBody>
                  <a:tcPr anchor="ctr"/>
                </a:tc>
                <a:tc>
                  <a:txBody>
                    <a:bodyPr/>
                    <a:lstStyle/>
                    <a:p>
                      <a:pPr algn="ctr"/>
                      <a:r>
                        <a:rPr kumimoji="0" lang="tr-TR" sz="1800" b="0" kern="1200" dirty="0" smtClean="0">
                          <a:solidFill>
                            <a:schemeClr val="lt1"/>
                          </a:solidFill>
                          <a:latin typeface="+mn-lt"/>
                          <a:ea typeface="+mn-ea"/>
                          <a:cs typeface="+mn-cs"/>
                        </a:rPr>
                        <a:t>Öğretmenleri tarafından aday gösterilecek öğrencilerin yetenek alanlarına göre (resim yetenek, müzik yetenek, genel zihinsel yetenek)  gözlem formları e-okul sistemi başvuru işlemleri modülünden doldurulacaktır. Bir öğrenciyi en fazla iki yetenek alanında aday gösterebilirler. </a:t>
                      </a:r>
                      <a:endParaRPr lang="tr-TR" b="0" dirty="0"/>
                    </a:p>
                  </a:txBody>
                  <a:tcPr anchor="ctr"/>
                </a:tc>
              </a:tr>
              <a:tr h="1815066">
                <a:tc>
                  <a:txBody>
                    <a:bodyPr/>
                    <a:lstStyle/>
                    <a:p>
                      <a:pPr algn="ctr"/>
                      <a:r>
                        <a:rPr kumimoji="0" lang="tr-TR" sz="1800" kern="1200" dirty="0" smtClean="0">
                          <a:solidFill>
                            <a:schemeClr val="dk1"/>
                          </a:solidFill>
                          <a:latin typeface="+mn-lt"/>
                          <a:ea typeface="+mn-ea"/>
                          <a:cs typeface="+mn-cs"/>
                        </a:rPr>
                        <a:t>10.12.2015</a:t>
                      </a:r>
                      <a:endParaRPr lang="tr-TR" dirty="0"/>
                    </a:p>
                  </a:txBody>
                  <a:tcPr anchor="ctr"/>
                </a:tc>
                <a:tc>
                  <a:txBody>
                    <a:bodyPr/>
                    <a:lstStyle/>
                    <a:p>
                      <a:pPr algn="ctr"/>
                      <a:r>
                        <a:rPr kumimoji="0" lang="tr-TR" sz="1800" b="0" kern="1200" dirty="0" smtClean="0">
                          <a:solidFill>
                            <a:schemeClr val="dk1"/>
                          </a:solidFill>
                          <a:latin typeface="+mn-lt"/>
                          <a:ea typeface="+mn-ea"/>
                          <a:cs typeface="+mn-cs"/>
                        </a:rPr>
                        <a:t>1. ve 2. sınıf düzeyinde aday gösterilen ve gözlem formu doldurulan öğrencilerin listeleri http://www.</a:t>
                      </a:r>
                      <a:r>
                        <a:rPr kumimoji="0" lang="tr-TR" sz="1800" b="0" kern="1200" dirty="0" err="1" smtClean="0">
                          <a:solidFill>
                            <a:schemeClr val="dk1"/>
                          </a:solidFill>
                          <a:latin typeface="+mn-lt"/>
                          <a:ea typeface="+mn-ea"/>
                          <a:cs typeface="+mn-cs"/>
                        </a:rPr>
                        <a:t>meb</a:t>
                      </a:r>
                      <a:r>
                        <a:rPr kumimoji="0" lang="tr-TR" sz="1800" b="0" kern="1200" dirty="0" smtClean="0">
                          <a:solidFill>
                            <a:schemeClr val="dk1"/>
                          </a:solidFill>
                          <a:latin typeface="+mn-lt"/>
                          <a:ea typeface="+mn-ea"/>
                          <a:cs typeface="+mn-cs"/>
                        </a:rPr>
                        <a:t>.gov.tr internet adresinden yayımlanacaktır.</a:t>
                      </a:r>
                      <a:endParaRPr lang="tr-TR" b="0" dirty="0"/>
                    </a:p>
                  </a:txBody>
                  <a:tcPr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388" y="1341438"/>
            <a:ext cx="8713092" cy="830997"/>
          </a:xfrm>
          <a:prstGeom prst="rect">
            <a:avLst/>
          </a:prstGeom>
        </p:spPr>
        <p:txBody>
          <a:bodyPr wrap="square">
            <a:spAutoFit/>
          </a:bodyPr>
          <a:lstStyle/>
          <a:p>
            <a:pPr>
              <a:defRPr/>
            </a:pPr>
            <a:endParaRPr lang="tr-TR" sz="2400" i="1" dirty="0"/>
          </a:p>
          <a:p>
            <a:pPr marL="342900" indent="-342900">
              <a:buFont typeface="Arial" panose="020B0604020202020204" pitchFamily="34" charset="0"/>
              <a:buChar char="•"/>
              <a:defRPr/>
            </a:pPr>
            <a:endParaRPr lang="tr-TR" sz="2400" i="1" dirty="0"/>
          </a:p>
        </p:txBody>
      </p:sp>
      <p:sp>
        <p:nvSpPr>
          <p:cNvPr id="5" name="Dikdörtgen 1"/>
          <p:cNvSpPr/>
          <p:nvPr/>
        </p:nvSpPr>
        <p:spPr>
          <a:xfrm>
            <a:off x="899592" y="188640"/>
            <a:ext cx="7416948" cy="461665"/>
          </a:xfrm>
          <a:prstGeom prst="rect">
            <a:avLst/>
          </a:prstGeom>
        </p:spPr>
        <p:txBody>
          <a:bodyPr wrap="square">
            <a:spAutoFit/>
          </a:bodyPr>
          <a:lstStyle/>
          <a:p>
            <a:pPr marL="342900" lvl="0" indent="-342900" algn="ctr">
              <a:defRPr/>
            </a:pPr>
            <a:r>
              <a:rPr lang="tr-TR" sz="2400" b="1" u="sng" dirty="0"/>
              <a:t>Aday Gösterme </a:t>
            </a:r>
            <a:r>
              <a:rPr lang="tr-TR" sz="2400" b="1" u="sng" dirty="0" smtClean="0"/>
              <a:t>İşlemi  3. ve 4. Sınıflar</a:t>
            </a:r>
            <a:endParaRPr lang="tr-TR" sz="2400" dirty="0"/>
          </a:p>
        </p:txBody>
      </p:sp>
      <p:graphicFrame>
        <p:nvGraphicFramePr>
          <p:cNvPr id="6" name="5 Tablo"/>
          <p:cNvGraphicFramePr>
            <a:graphicFrameLocks noGrp="1"/>
          </p:cNvGraphicFramePr>
          <p:nvPr/>
        </p:nvGraphicFramePr>
        <p:xfrm>
          <a:off x="179512" y="836712"/>
          <a:ext cx="8712968" cy="4896544"/>
        </p:xfrm>
        <a:graphic>
          <a:graphicData uri="http://schemas.openxmlformats.org/drawingml/2006/table">
            <a:tbl>
              <a:tblPr firstRow="1" bandRow="1">
                <a:tableStyleId>{5C22544A-7EE6-4342-B048-85BDC9FD1C3A}</a:tableStyleId>
              </a:tblPr>
              <a:tblGrid>
                <a:gridCol w="2520280"/>
                <a:gridCol w="6192688"/>
              </a:tblGrid>
              <a:tr h="2976599">
                <a:tc>
                  <a:txBody>
                    <a:bodyPr/>
                    <a:lstStyle/>
                    <a:p>
                      <a:pPr algn="ctr"/>
                      <a:r>
                        <a:rPr kumimoji="0" lang="tr-TR" sz="1800" b="0" kern="1200" dirty="0" smtClean="0">
                          <a:solidFill>
                            <a:schemeClr val="lt1"/>
                          </a:solidFill>
                          <a:latin typeface="+mn-lt"/>
                          <a:ea typeface="+mn-ea"/>
                          <a:cs typeface="+mn-cs"/>
                        </a:rPr>
                        <a:t>09.11.2015</a:t>
                      </a:r>
                      <a:r>
                        <a:rPr kumimoji="0" lang="tr-TR" sz="1800" b="0" kern="1200" baseline="0" dirty="0" smtClean="0">
                          <a:solidFill>
                            <a:schemeClr val="lt1"/>
                          </a:solidFill>
                          <a:latin typeface="+mn-lt"/>
                          <a:ea typeface="+mn-ea"/>
                          <a:cs typeface="+mn-cs"/>
                        </a:rPr>
                        <a:t> </a:t>
                      </a:r>
                    </a:p>
                    <a:p>
                      <a:pPr algn="ctr"/>
                      <a:r>
                        <a:rPr kumimoji="0" lang="tr-TR" sz="1800" b="0" kern="1200" dirty="0" smtClean="0">
                          <a:solidFill>
                            <a:schemeClr val="lt1"/>
                          </a:solidFill>
                          <a:latin typeface="+mn-lt"/>
                          <a:ea typeface="+mn-ea"/>
                          <a:cs typeface="+mn-cs"/>
                        </a:rPr>
                        <a:t>27.11.2015</a:t>
                      </a:r>
                      <a:endParaRPr lang="tr-TR" b="0" dirty="0"/>
                    </a:p>
                  </a:txBody>
                  <a:tcPr anchor="ctr"/>
                </a:tc>
                <a:tc>
                  <a:txBody>
                    <a:bodyPr/>
                    <a:lstStyle/>
                    <a:p>
                      <a:pPr algn="ctr"/>
                      <a:r>
                        <a:rPr kumimoji="0" lang="tr-TR" sz="1800" b="0" kern="1200" dirty="0" smtClean="0">
                          <a:solidFill>
                            <a:schemeClr val="lt1"/>
                          </a:solidFill>
                          <a:latin typeface="+mn-lt"/>
                          <a:ea typeface="+mn-ea"/>
                          <a:cs typeface="+mn-cs"/>
                        </a:rPr>
                        <a:t>3. ve 4. sınıf düzeyinde aday gösterilen öğrencilerin sınav giriş ücretlerinin Ölçme Değerlendirme Hizmetleri Genel Müdürlüğü tarafından belirtilen banka hesabına yatırılması ve gözlem formlarının    e-okul sisteminden doldurulması gerekmektedir. Öğretmenler yetenek alanlarına (resim, müzik, genel zihinsel yetenek) aday gösterdikleri her öğrenci için gözlem formunu dolduracaklardır. Bir öğrenciyi en fazla iki yetenek alanında aday gösterebilirler.</a:t>
                      </a:r>
                      <a:endParaRPr lang="tr-TR" b="0" dirty="0"/>
                    </a:p>
                  </a:txBody>
                  <a:tcPr anchor="ctr"/>
                </a:tc>
              </a:tr>
              <a:tr h="1919945">
                <a:tc>
                  <a:txBody>
                    <a:bodyPr/>
                    <a:lstStyle/>
                    <a:p>
                      <a:pPr algn="ctr"/>
                      <a:r>
                        <a:rPr kumimoji="0" lang="tr-TR" sz="1800" kern="1200" dirty="0" smtClean="0">
                          <a:solidFill>
                            <a:schemeClr val="dk1"/>
                          </a:solidFill>
                          <a:latin typeface="+mn-lt"/>
                          <a:ea typeface="+mn-ea"/>
                          <a:cs typeface="+mn-cs"/>
                        </a:rPr>
                        <a:t>06.01.2016</a:t>
                      </a:r>
                      <a:endParaRPr lang="tr-TR" dirty="0"/>
                    </a:p>
                  </a:txBody>
                  <a:tcPr anchor="ctr"/>
                </a:tc>
                <a:tc>
                  <a:txBody>
                    <a:bodyPr/>
                    <a:lstStyle/>
                    <a:p>
                      <a:pPr algn="ctr"/>
                      <a:r>
                        <a:rPr kumimoji="0" lang="tr-TR" sz="1800" kern="1200" dirty="0" smtClean="0">
                          <a:solidFill>
                            <a:schemeClr val="dk1"/>
                          </a:solidFill>
                          <a:latin typeface="+mn-lt"/>
                          <a:ea typeface="+mn-ea"/>
                          <a:cs typeface="+mn-cs"/>
                        </a:rPr>
                        <a:t> 3. ve 4. sınıf düzeyinde aday gösterilen ve gözlem formu doldurulan öğrencilerin listeleri http://www.</a:t>
                      </a:r>
                      <a:r>
                        <a:rPr kumimoji="0" lang="tr-TR" sz="1800" kern="1200" dirty="0" err="1" smtClean="0">
                          <a:solidFill>
                            <a:schemeClr val="dk1"/>
                          </a:solidFill>
                          <a:latin typeface="+mn-lt"/>
                          <a:ea typeface="+mn-ea"/>
                          <a:cs typeface="+mn-cs"/>
                        </a:rPr>
                        <a:t>meb</a:t>
                      </a:r>
                      <a:r>
                        <a:rPr kumimoji="0" lang="tr-TR" sz="1800" kern="1200" dirty="0" smtClean="0">
                          <a:solidFill>
                            <a:schemeClr val="dk1"/>
                          </a:solidFill>
                          <a:latin typeface="+mn-lt"/>
                          <a:ea typeface="+mn-ea"/>
                          <a:cs typeface="+mn-cs"/>
                        </a:rPr>
                        <a:t>.gov.tr internet adreslerinden yayımlanacaktır.</a:t>
                      </a:r>
                      <a:endParaRPr lang="tr-TR" b="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457200" y="274638"/>
            <a:ext cx="8229600" cy="792162"/>
          </a:xfrm>
          <a:prstGeom prst="rect">
            <a:avLst/>
          </a:prstGeom>
          <a:solidFill>
            <a:srgbClr val="FFFFFF"/>
          </a:solidFill>
          <a:ln w="9525">
            <a:solidFill>
              <a:srgbClr val="000000"/>
            </a:solidFill>
            <a:miter lim="800000"/>
            <a:headEnd/>
            <a:tailEnd/>
          </a:ln>
        </p:spPr>
        <p:txBody>
          <a:bodyPr/>
          <a:lstStyle>
            <a:lvl1pPr algn="ctr">
              <a:defRPr sz="4000">
                <a:solidFill>
                  <a:schemeClr val="tx2"/>
                </a:solidFill>
                <a:latin typeface="Verdana" pitchFamily="34" charset="0"/>
              </a:defRPr>
            </a:lvl1pPr>
            <a:lvl2pPr algn="ctr">
              <a:defRPr sz="4000">
                <a:solidFill>
                  <a:schemeClr val="tx2"/>
                </a:solidFill>
                <a:latin typeface="Verdana" pitchFamily="34" charset="0"/>
              </a:defRPr>
            </a:lvl2pPr>
            <a:lvl3pPr algn="ctr">
              <a:defRPr sz="4000">
                <a:solidFill>
                  <a:schemeClr val="tx2"/>
                </a:solidFill>
                <a:latin typeface="Verdana" pitchFamily="34" charset="0"/>
              </a:defRPr>
            </a:lvl3pPr>
            <a:lvl4pPr algn="ctr">
              <a:defRPr sz="4000">
                <a:solidFill>
                  <a:schemeClr val="tx2"/>
                </a:solidFill>
                <a:latin typeface="Verdana" pitchFamily="34" charset="0"/>
              </a:defRPr>
            </a:lvl4pPr>
            <a:lvl5pPr algn="ctr">
              <a:defRPr sz="4000">
                <a:solidFill>
                  <a:schemeClr val="tx2"/>
                </a:solidFill>
                <a:latin typeface="Verdana" pitchFamily="34" charset="0"/>
              </a:defRPr>
            </a:lvl5pPr>
            <a:lvl6pPr marL="457200" algn="ctr" fontAlgn="base">
              <a:spcBef>
                <a:spcPct val="0"/>
              </a:spcBef>
              <a:spcAft>
                <a:spcPct val="0"/>
              </a:spcAft>
              <a:defRPr sz="4000">
                <a:solidFill>
                  <a:schemeClr val="tx2"/>
                </a:solidFill>
                <a:latin typeface="Verdana" pitchFamily="34" charset="0"/>
              </a:defRPr>
            </a:lvl6pPr>
            <a:lvl7pPr marL="914400" algn="ctr" fontAlgn="base">
              <a:spcBef>
                <a:spcPct val="0"/>
              </a:spcBef>
              <a:spcAft>
                <a:spcPct val="0"/>
              </a:spcAft>
              <a:defRPr sz="4000">
                <a:solidFill>
                  <a:schemeClr val="tx2"/>
                </a:solidFill>
                <a:latin typeface="Verdana" pitchFamily="34" charset="0"/>
              </a:defRPr>
            </a:lvl7pPr>
            <a:lvl8pPr marL="1371600" algn="ctr" fontAlgn="base">
              <a:spcBef>
                <a:spcPct val="0"/>
              </a:spcBef>
              <a:spcAft>
                <a:spcPct val="0"/>
              </a:spcAft>
              <a:defRPr sz="4000">
                <a:solidFill>
                  <a:schemeClr val="tx2"/>
                </a:solidFill>
                <a:latin typeface="Verdana" pitchFamily="34" charset="0"/>
              </a:defRPr>
            </a:lvl8pPr>
            <a:lvl9pPr marL="1828800" algn="ctr" fontAlgn="base">
              <a:spcBef>
                <a:spcPct val="0"/>
              </a:spcBef>
              <a:spcAft>
                <a:spcPct val="0"/>
              </a:spcAft>
              <a:defRPr sz="4000">
                <a:solidFill>
                  <a:schemeClr val="tx2"/>
                </a:solidFill>
                <a:latin typeface="Verdana" pitchFamily="34" charset="0"/>
              </a:defRPr>
            </a:lvl9pPr>
          </a:lstStyle>
          <a:p>
            <a:pPr>
              <a:defRPr/>
            </a:pPr>
            <a:r>
              <a:rPr lang="tr-TR" altLang="tr-TR" b="1" dirty="0" smtClean="0">
                <a:solidFill>
                  <a:schemeClr val="bg2"/>
                </a:solidFill>
                <a:effectLst>
                  <a:outerShdw blurRad="38100" dist="38100" dir="2700000" algn="tl">
                    <a:srgbClr val="C0C0C0"/>
                  </a:outerShdw>
                </a:effectLst>
                <a:latin typeface="Comic Sans MS" pitchFamily="66" charset="0"/>
              </a:rPr>
              <a:t>  </a:t>
            </a:r>
          </a:p>
        </p:txBody>
      </p:sp>
      <p:sp>
        <p:nvSpPr>
          <p:cNvPr id="9219" name="Text Box 5"/>
          <p:cNvSpPr txBox="1">
            <a:spLocks noChangeArrowheads="1"/>
          </p:cNvSpPr>
          <p:nvPr/>
        </p:nvSpPr>
        <p:spPr bwMode="auto">
          <a:xfrm>
            <a:off x="684213" y="1773238"/>
            <a:ext cx="8012112" cy="3387725"/>
          </a:xfrm>
          <a:prstGeom prst="rect">
            <a:avLst/>
          </a:prstGeom>
          <a:noFill/>
          <a:ln w="9525" algn="ctr">
            <a:noFill/>
            <a:miter lim="800000"/>
            <a:headEnd/>
            <a:tailEnd/>
          </a:ln>
          <a:effectLst/>
        </p:spPr>
        <p:txBody>
          <a:bodyPr>
            <a:spAutoFit/>
          </a:bodyPr>
          <a:lstStyle/>
          <a:p>
            <a:pPr algn="just"/>
            <a:r>
              <a:rPr lang="tr-TR" altLang="tr-TR" sz="3600" b="1" dirty="0"/>
              <a:t>Zekâ, yaratıcılık, sanat, liderlik </a:t>
            </a:r>
            <a:r>
              <a:rPr lang="tr-TR" altLang="tr-TR" sz="3600" b="1" dirty="0" smtClean="0"/>
              <a:t>kapasitesi </a:t>
            </a:r>
            <a:r>
              <a:rPr lang="tr-TR" altLang="tr-TR" sz="3600" dirty="0" smtClean="0"/>
              <a:t>veya</a:t>
            </a:r>
            <a:r>
              <a:rPr lang="tr-TR" altLang="tr-TR" sz="3600" b="1" dirty="0" smtClean="0"/>
              <a:t> özel akademik </a:t>
            </a:r>
            <a:r>
              <a:rPr lang="tr-TR" altLang="tr-TR" sz="3600" dirty="0" smtClean="0"/>
              <a:t>alanlarda yaşıtlarına </a:t>
            </a:r>
            <a:r>
              <a:rPr lang="tr-TR" altLang="tr-TR" sz="3600" dirty="0"/>
              <a:t>göre yüksek düzeyde performans gösterdiği uzmanlar tarafından belirlenen çocuklardır.</a:t>
            </a:r>
          </a:p>
        </p:txBody>
      </p:sp>
      <p:sp>
        <p:nvSpPr>
          <p:cNvPr id="9220" name="Text Box 6"/>
          <p:cNvSpPr txBox="1">
            <a:spLocks noChangeArrowheads="1"/>
          </p:cNvSpPr>
          <p:nvPr/>
        </p:nvSpPr>
        <p:spPr bwMode="auto">
          <a:xfrm>
            <a:off x="755650" y="350838"/>
            <a:ext cx="7345363" cy="641350"/>
          </a:xfrm>
          <a:prstGeom prst="rect">
            <a:avLst/>
          </a:prstGeom>
          <a:noFill/>
          <a:ln w="9525" algn="ctr">
            <a:noFill/>
            <a:miter lim="800000"/>
            <a:headEnd/>
            <a:tailEnd/>
          </a:ln>
          <a:effectLst/>
        </p:spPr>
        <p:txBody>
          <a:bodyPr>
            <a:spAutoFit/>
          </a:bodyPr>
          <a:lstStyle/>
          <a:p>
            <a:pPr algn="just"/>
            <a:r>
              <a:rPr lang="tr-TR" altLang="tr-TR" sz="3600" dirty="0" smtClean="0"/>
              <a:t>Özel Yetenekli </a:t>
            </a:r>
            <a:r>
              <a:rPr lang="tr-TR" altLang="tr-TR" sz="3600" dirty="0"/>
              <a:t>Çocuk/Öğrenci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332657"/>
            <a:ext cx="6390456" cy="584775"/>
          </a:xfrm>
          <a:prstGeom prst="rect">
            <a:avLst/>
          </a:prstGeom>
        </p:spPr>
        <p:txBody>
          <a:bodyPr wrap="square">
            <a:spAutoFit/>
          </a:bodyPr>
          <a:lstStyle/>
          <a:p>
            <a:r>
              <a:rPr lang="tr-TR" dirty="0" smtClean="0"/>
              <a:t>Şekil 1. </a:t>
            </a:r>
          </a:p>
          <a:p>
            <a:r>
              <a:rPr lang="tr-TR" dirty="0" smtClean="0"/>
              <a:t>1. Aşama </a:t>
            </a:r>
          </a:p>
        </p:txBody>
      </p:sp>
      <p:pic>
        <p:nvPicPr>
          <p:cNvPr id="1026" name="Picture 2"/>
          <p:cNvPicPr>
            <a:picLocks noChangeAspect="1" noChangeArrowheads="1"/>
          </p:cNvPicPr>
          <p:nvPr/>
        </p:nvPicPr>
        <p:blipFill>
          <a:blip r:embed="rId2" cstate="print"/>
          <a:srcRect/>
          <a:stretch>
            <a:fillRect/>
          </a:stretch>
        </p:blipFill>
        <p:spPr bwMode="auto">
          <a:xfrm>
            <a:off x="1259632" y="1196752"/>
            <a:ext cx="5400600" cy="36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332656"/>
            <a:ext cx="6174432" cy="584775"/>
          </a:xfrm>
          <a:prstGeom prst="rect">
            <a:avLst/>
          </a:prstGeom>
        </p:spPr>
        <p:txBody>
          <a:bodyPr wrap="square">
            <a:spAutoFit/>
          </a:bodyPr>
          <a:lstStyle/>
          <a:p>
            <a:endParaRPr lang="tr-TR" dirty="0" smtClean="0"/>
          </a:p>
          <a:p>
            <a:r>
              <a:rPr lang="tr-TR" dirty="0" smtClean="0"/>
              <a:t>2. Aşama </a:t>
            </a:r>
          </a:p>
        </p:txBody>
      </p:sp>
      <p:pic>
        <p:nvPicPr>
          <p:cNvPr id="2050" name="Picture 2"/>
          <p:cNvPicPr>
            <a:picLocks noChangeAspect="1" noChangeArrowheads="1"/>
          </p:cNvPicPr>
          <p:nvPr/>
        </p:nvPicPr>
        <p:blipFill>
          <a:blip r:embed="rId2" cstate="print"/>
          <a:srcRect/>
          <a:stretch>
            <a:fillRect/>
          </a:stretch>
        </p:blipFill>
        <p:spPr bwMode="auto">
          <a:xfrm>
            <a:off x="1043608" y="1124744"/>
            <a:ext cx="4824536" cy="4104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4572000" cy="584775"/>
          </a:xfrm>
          <a:prstGeom prst="rect">
            <a:avLst/>
          </a:prstGeom>
        </p:spPr>
        <p:txBody>
          <a:bodyPr wrap="square">
            <a:spAutoFit/>
          </a:bodyPr>
          <a:lstStyle/>
          <a:p>
            <a:endParaRPr lang="tr-TR" dirty="0" smtClean="0"/>
          </a:p>
          <a:p>
            <a:r>
              <a:rPr lang="tr-TR" dirty="0" smtClean="0"/>
              <a:t>3. Aşama </a:t>
            </a:r>
          </a:p>
        </p:txBody>
      </p:sp>
      <p:pic>
        <p:nvPicPr>
          <p:cNvPr id="3074" name="Picture 2"/>
          <p:cNvPicPr>
            <a:picLocks noChangeAspect="1" noChangeArrowheads="1"/>
          </p:cNvPicPr>
          <p:nvPr/>
        </p:nvPicPr>
        <p:blipFill>
          <a:blip r:embed="rId2" cstate="print"/>
          <a:srcRect/>
          <a:stretch>
            <a:fillRect/>
          </a:stretch>
        </p:blipFill>
        <p:spPr bwMode="auto">
          <a:xfrm>
            <a:off x="251520" y="1268760"/>
            <a:ext cx="8208912" cy="37444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16632"/>
            <a:ext cx="5814392" cy="584775"/>
          </a:xfrm>
          <a:prstGeom prst="rect">
            <a:avLst/>
          </a:prstGeom>
        </p:spPr>
        <p:txBody>
          <a:bodyPr wrap="square">
            <a:spAutoFit/>
          </a:bodyPr>
          <a:lstStyle/>
          <a:p>
            <a:endParaRPr lang="tr-TR" dirty="0" smtClean="0"/>
          </a:p>
          <a:p>
            <a:r>
              <a:rPr lang="tr-TR" dirty="0" smtClean="0"/>
              <a:t>4. Aşama </a:t>
            </a:r>
          </a:p>
        </p:txBody>
      </p:sp>
      <p:pic>
        <p:nvPicPr>
          <p:cNvPr id="4098" name="Picture 2"/>
          <p:cNvPicPr>
            <a:picLocks noChangeAspect="1" noChangeArrowheads="1"/>
          </p:cNvPicPr>
          <p:nvPr/>
        </p:nvPicPr>
        <p:blipFill>
          <a:blip r:embed="rId2" cstate="print"/>
          <a:srcRect/>
          <a:stretch>
            <a:fillRect/>
          </a:stretch>
        </p:blipFill>
        <p:spPr bwMode="auto">
          <a:xfrm>
            <a:off x="323528" y="836712"/>
            <a:ext cx="7380312"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16632"/>
            <a:ext cx="1440160" cy="338554"/>
          </a:xfrm>
          <a:prstGeom prst="rect">
            <a:avLst/>
          </a:prstGeom>
        </p:spPr>
        <p:txBody>
          <a:bodyPr wrap="square">
            <a:spAutoFit/>
          </a:bodyPr>
          <a:lstStyle/>
          <a:p>
            <a:r>
              <a:rPr lang="tr-TR" dirty="0" smtClean="0"/>
              <a:t>5.Aşama </a:t>
            </a:r>
            <a:endParaRPr lang="tr-TR" dirty="0"/>
          </a:p>
        </p:txBody>
      </p:sp>
      <p:pic>
        <p:nvPicPr>
          <p:cNvPr id="5122" name="Picture 2"/>
          <p:cNvPicPr>
            <a:picLocks noChangeAspect="1" noChangeArrowheads="1"/>
          </p:cNvPicPr>
          <p:nvPr/>
        </p:nvPicPr>
        <p:blipFill>
          <a:blip r:embed="rId2" cstate="print"/>
          <a:srcRect/>
          <a:stretch>
            <a:fillRect/>
          </a:stretch>
        </p:blipFill>
        <p:spPr bwMode="auto">
          <a:xfrm>
            <a:off x="251520" y="548680"/>
            <a:ext cx="8244408" cy="59046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7504" y="116632"/>
            <a:ext cx="1042273" cy="338554"/>
          </a:xfrm>
          <a:prstGeom prst="rect">
            <a:avLst/>
          </a:prstGeom>
        </p:spPr>
        <p:txBody>
          <a:bodyPr wrap="none">
            <a:spAutoFit/>
          </a:bodyPr>
          <a:lstStyle/>
          <a:p>
            <a:r>
              <a:rPr lang="tr-TR" dirty="0" smtClean="0"/>
              <a:t>6.Aşama </a:t>
            </a:r>
            <a:endParaRPr lang="tr-TR" dirty="0"/>
          </a:p>
        </p:txBody>
      </p:sp>
      <p:pic>
        <p:nvPicPr>
          <p:cNvPr id="6146" name="Picture 2"/>
          <p:cNvPicPr>
            <a:picLocks noChangeAspect="1" noChangeArrowheads="1"/>
          </p:cNvPicPr>
          <p:nvPr/>
        </p:nvPicPr>
        <p:blipFill>
          <a:blip r:embed="rId2" cstate="print"/>
          <a:srcRect/>
          <a:stretch>
            <a:fillRect/>
          </a:stretch>
        </p:blipFill>
        <p:spPr bwMode="auto">
          <a:xfrm>
            <a:off x="395536" y="548680"/>
            <a:ext cx="7272808" cy="4824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395536" y="2780928"/>
            <a:ext cx="8229600" cy="648072"/>
          </a:xfrm>
          <a:prstGeom prst="rect">
            <a:avLst/>
          </a:prstGeom>
          <a:solidFill>
            <a:srgbClr val="FFFFFF"/>
          </a:solidFill>
          <a:ln w="9525" algn="ctr">
            <a:solidFill>
              <a:srgbClr val="000000"/>
            </a:solidFill>
            <a:miter lim="800000"/>
            <a:headEnd/>
            <a:tailEnd/>
          </a:ln>
          <a:effectLst/>
        </p:spPr>
        <p:txBody>
          <a:bodyPr anchor="ctr"/>
          <a:lstStyle/>
          <a:p>
            <a:pPr algn="ctr" eaLnBrk="0" hangingPunct="0"/>
            <a:r>
              <a:rPr lang="tr-TR" altLang="tr-TR" sz="3200" b="1" dirty="0" smtClean="0"/>
              <a:t>Grup Tarama Sınavlarının Uygulanması</a:t>
            </a:r>
            <a:endParaRPr lang="tr-TR" altLang="tr-TR" sz="3200" i="1" dirty="0"/>
          </a:p>
        </p:txBody>
      </p:sp>
      <p:sp>
        <p:nvSpPr>
          <p:cNvPr id="2" name="Dikdörtgen 1"/>
          <p:cNvSpPr/>
          <p:nvPr/>
        </p:nvSpPr>
        <p:spPr>
          <a:xfrm>
            <a:off x="179388" y="1341438"/>
            <a:ext cx="8713092" cy="830997"/>
          </a:xfrm>
          <a:prstGeom prst="rect">
            <a:avLst/>
          </a:prstGeom>
        </p:spPr>
        <p:txBody>
          <a:bodyPr wrap="square">
            <a:spAutoFit/>
          </a:bodyPr>
          <a:lstStyle/>
          <a:p>
            <a:pPr>
              <a:defRPr/>
            </a:pPr>
            <a:endParaRPr lang="tr-TR" sz="2400" i="1" dirty="0"/>
          </a:p>
          <a:p>
            <a:pPr marL="342900" indent="-342900">
              <a:buFont typeface="Arial" panose="020B0604020202020204" pitchFamily="34" charset="0"/>
              <a:buChar char="•"/>
              <a:defRPr/>
            </a:pPr>
            <a:endParaRPr lang="tr-TR" sz="2400"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388" y="1341438"/>
            <a:ext cx="8713092" cy="830997"/>
          </a:xfrm>
          <a:prstGeom prst="rect">
            <a:avLst/>
          </a:prstGeom>
        </p:spPr>
        <p:txBody>
          <a:bodyPr wrap="square">
            <a:spAutoFit/>
          </a:bodyPr>
          <a:lstStyle/>
          <a:p>
            <a:pPr>
              <a:defRPr/>
            </a:pPr>
            <a:endParaRPr lang="tr-TR" sz="2400" i="1" dirty="0"/>
          </a:p>
          <a:p>
            <a:pPr marL="342900" indent="-342900">
              <a:buFont typeface="Arial" panose="020B0604020202020204" pitchFamily="34" charset="0"/>
              <a:buChar char="•"/>
              <a:defRPr/>
            </a:pPr>
            <a:endParaRPr lang="tr-TR" sz="2400" i="1" dirty="0"/>
          </a:p>
        </p:txBody>
      </p:sp>
      <p:sp>
        <p:nvSpPr>
          <p:cNvPr id="5" name="Dikdörtgen 1"/>
          <p:cNvSpPr/>
          <p:nvPr/>
        </p:nvSpPr>
        <p:spPr>
          <a:xfrm>
            <a:off x="395536" y="188640"/>
            <a:ext cx="8496944" cy="461665"/>
          </a:xfrm>
          <a:prstGeom prst="rect">
            <a:avLst/>
          </a:prstGeom>
        </p:spPr>
        <p:txBody>
          <a:bodyPr wrap="square">
            <a:spAutoFit/>
          </a:bodyPr>
          <a:lstStyle/>
          <a:p>
            <a:pPr marL="342900" lvl="0" indent="-342900">
              <a:defRPr/>
            </a:pPr>
            <a:r>
              <a:rPr lang="tr-TR" sz="2400" b="1" u="sng" dirty="0" smtClean="0"/>
              <a:t>Grup Tarama Sınavının Uygulanması  1. ve 2. Sınıflar</a:t>
            </a:r>
            <a:endParaRPr lang="tr-TR" sz="2400" dirty="0"/>
          </a:p>
        </p:txBody>
      </p:sp>
      <p:graphicFrame>
        <p:nvGraphicFramePr>
          <p:cNvPr id="7" name="6 Tablo"/>
          <p:cNvGraphicFramePr>
            <a:graphicFrameLocks noGrp="1"/>
          </p:cNvGraphicFramePr>
          <p:nvPr/>
        </p:nvGraphicFramePr>
        <p:xfrm>
          <a:off x="323528" y="836711"/>
          <a:ext cx="8568952" cy="4968552"/>
        </p:xfrm>
        <a:graphic>
          <a:graphicData uri="http://schemas.openxmlformats.org/drawingml/2006/table">
            <a:tbl>
              <a:tblPr firstRow="1" bandRow="1">
                <a:tableStyleId>{5C22544A-7EE6-4342-B048-85BDC9FD1C3A}</a:tableStyleId>
              </a:tblPr>
              <a:tblGrid>
                <a:gridCol w="2160240"/>
                <a:gridCol w="6408712"/>
              </a:tblGrid>
              <a:tr h="1656184">
                <a:tc>
                  <a:txBody>
                    <a:bodyPr/>
                    <a:lstStyle/>
                    <a:p>
                      <a:pPr algn="ctr"/>
                      <a:r>
                        <a:rPr kumimoji="0" lang="tr-TR" sz="1800" b="0" kern="1200" dirty="0" smtClean="0">
                          <a:solidFill>
                            <a:schemeClr val="lt1"/>
                          </a:solidFill>
                          <a:latin typeface="+mn-lt"/>
                          <a:ea typeface="+mn-ea"/>
                          <a:cs typeface="+mn-cs"/>
                        </a:rPr>
                        <a:t>14.12.2015</a:t>
                      </a:r>
                    </a:p>
                    <a:p>
                      <a:pPr algn="ctr"/>
                      <a:r>
                        <a:rPr kumimoji="0" lang="tr-TR" sz="1800" b="0" kern="1200" dirty="0" smtClean="0">
                          <a:solidFill>
                            <a:schemeClr val="lt1"/>
                          </a:solidFill>
                          <a:latin typeface="+mn-lt"/>
                          <a:ea typeface="+mn-ea"/>
                          <a:cs typeface="+mn-cs"/>
                        </a:rPr>
                        <a:t>08.01.2016</a:t>
                      </a:r>
                      <a:endParaRPr lang="tr-TR" b="0" dirty="0"/>
                    </a:p>
                  </a:txBody>
                  <a:tcPr anchor="ctr"/>
                </a:tc>
                <a:tc>
                  <a:txBody>
                    <a:bodyPr/>
                    <a:lstStyle/>
                    <a:p>
                      <a:pPr algn="ctr"/>
                      <a:r>
                        <a:rPr kumimoji="0" lang="tr-TR" sz="1800" b="0" kern="1200" dirty="0" smtClean="0">
                          <a:solidFill>
                            <a:schemeClr val="lt1"/>
                          </a:solidFill>
                          <a:latin typeface="+mn-lt"/>
                          <a:ea typeface="+mn-ea"/>
                          <a:cs typeface="+mn-cs"/>
                        </a:rPr>
                        <a:t>1. ve 2. sınıf düzeyinde aday gösterilen ve  grup taramasına alınacak öğrencilerin randevularının  </a:t>
                      </a:r>
                      <a:r>
                        <a:rPr kumimoji="0" lang="tr-TR" sz="1800" b="0" i="1" kern="1200" dirty="0" smtClean="0">
                          <a:solidFill>
                            <a:schemeClr val="lt1"/>
                          </a:solidFill>
                          <a:latin typeface="+mn-lt"/>
                          <a:ea typeface="+mn-ea"/>
                          <a:cs typeface="+mn-cs"/>
                        </a:rPr>
                        <a:t>İl Tanılama Sınav Komisyonu</a:t>
                      </a:r>
                      <a:r>
                        <a:rPr kumimoji="0" lang="tr-TR" sz="1800" b="0" kern="1200" dirty="0" smtClean="0">
                          <a:solidFill>
                            <a:schemeClr val="lt1"/>
                          </a:solidFill>
                          <a:latin typeface="+mn-lt"/>
                          <a:ea typeface="+mn-ea"/>
                          <a:cs typeface="+mn-cs"/>
                        </a:rPr>
                        <a:t> tarafından düzenlenmesi ve velilere duyurulması gerekmektedir.</a:t>
                      </a:r>
                      <a:endParaRPr lang="tr-TR" b="0" dirty="0"/>
                    </a:p>
                  </a:txBody>
                  <a:tcPr anchor="ctr"/>
                </a:tc>
              </a:tr>
              <a:tr h="1656184">
                <a:tc>
                  <a:txBody>
                    <a:bodyPr/>
                    <a:lstStyle/>
                    <a:p>
                      <a:pPr algn="ctr"/>
                      <a:r>
                        <a:rPr kumimoji="0" lang="tr-TR" sz="1800" b="0" kern="1200" dirty="0" smtClean="0">
                          <a:solidFill>
                            <a:schemeClr val="dk1"/>
                          </a:solidFill>
                          <a:latin typeface="+mn-lt"/>
                          <a:ea typeface="+mn-ea"/>
                          <a:cs typeface="+mn-cs"/>
                        </a:rPr>
                        <a:t>11.01.2016</a:t>
                      </a:r>
                    </a:p>
                    <a:p>
                      <a:pPr algn="ctr"/>
                      <a:r>
                        <a:rPr kumimoji="0" lang="tr-TR" sz="1800" b="0" kern="1200" dirty="0" smtClean="0">
                          <a:solidFill>
                            <a:schemeClr val="dk1"/>
                          </a:solidFill>
                          <a:latin typeface="+mn-lt"/>
                          <a:ea typeface="+mn-ea"/>
                          <a:cs typeface="+mn-cs"/>
                        </a:rPr>
                        <a:t>29.04.2016</a:t>
                      </a:r>
                      <a:endParaRPr lang="tr-TR" b="0" dirty="0"/>
                    </a:p>
                  </a:txBody>
                  <a:tcPr anchor="ctr"/>
                </a:tc>
                <a:tc>
                  <a:txBody>
                    <a:bodyPr/>
                    <a:lstStyle/>
                    <a:p>
                      <a:pPr algn="ctr"/>
                      <a:r>
                        <a:rPr kumimoji="0" lang="tr-TR" sz="1800" kern="1200" dirty="0" smtClean="0">
                          <a:solidFill>
                            <a:schemeClr val="dk1"/>
                          </a:solidFill>
                          <a:latin typeface="+mn-lt"/>
                          <a:ea typeface="+mn-ea"/>
                          <a:cs typeface="+mn-cs"/>
                        </a:rPr>
                        <a:t>1. ve 2. sınıf düzeyindeki öğrencilerin grup taramaları belirtilen tarihlerde İl Tanılama Sınav Komisyonlarının belirlediği yerlerde (öncelik bilim ve sanat merkezleri ve rehberlik ve araştırma merkezleri olmak üzere)  tablet üzerinden yapılacaktır.</a:t>
                      </a:r>
                      <a:endParaRPr lang="tr-TR" b="0" dirty="0"/>
                    </a:p>
                  </a:txBody>
                  <a:tcPr anchor="ctr"/>
                </a:tc>
              </a:tr>
              <a:tr h="1656184">
                <a:tc>
                  <a:txBody>
                    <a:bodyPr/>
                    <a:lstStyle/>
                    <a:p>
                      <a:pPr algn="ctr"/>
                      <a:r>
                        <a:rPr kumimoji="0" lang="tr-TR" sz="1800" b="0" kern="1200" dirty="0" smtClean="0">
                          <a:solidFill>
                            <a:schemeClr val="dk1"/>
                          </a:solidFill>
                          <a:latin typeface="+mn-lt"/>
                          <a:ea typeface="+mn-ea"/>
                          <a:cs typeface="+mn-cs"/>
                        </a:rPr>
                        <a:t>05.05.2016</a:t>
                      </a:r>
                      <a:endParaRPr lang="tr-TR" b="0" dirty="0"/>
                    </a:p>
                  </a:txBody>
                  <a:tcPr anchor="ctr"/>
                </a:tc>
                <a:tc>
                  <a:txBody>
                    <a:bodyPr/>
                    <a:lstStyle/>
                    <a:p>
                      <a:pPr algn="ctr"/>
                      <a:r>
                        <a:rPr kumimoji="0" lang="tr-TR" sz="1800" kern="1200" dirty="0" smtClean="0">
                          <a:solidFill>
                            <a:schemeClr val="dk1"/>
                          </a:solidFill>
                          <a:latin typeface="+mn-lt"/>
                          <a:ea typeface="+mn-ea"/>
                          <a:cs typeface="+mn-cs"/>
                        </a:rPr>
                        <a:t>1. ve 2. Sınıf düzeyindeki öğrencilerin Grup Tarama Sınav  Sonuçları http://www.</a:t>
                      </a:r>
                      <a:r>
                        <a:rPr kumimoji="0" lang="tr-TR" sz="1800" kern="1200" dirty="0" err="1" smtClean="0">
                          <a:solidFill>
                            <a:schemeClr val="dk1"/>
                          </a:solidFill>
                          <a:latin typeface="+mn-lt"/>
                          <a:ea typeface="+mn-ea"/>
                          <a:cs typeface="+mn-cs"/>
                        </a:rPr>
                        <a:t>meb</a:t>
                      </a:r>
                      <a:r>
                        <a:rPr kumimoji="0" lang="tr-TR" sz="1800" kern="1200" dirty="0" smtClean="0">
                          <a:solidFill>
                            <a:schemeClr val="dk1"/>
                          </a:solidFill>
                          <a:latin typeface="+mn-lt"/>
                          <a:ea typeface="+mn-ea"/>
                          <a:cs typeface="+mn-cs"/>
                        </a:rPr>
                        <a:t>.gov.tr internet adresinden yayımlanacaktır.</a:t>
                      </a:r>
                      <a:endParaRPr lang="tr-TR" b="0" dirty="0"/>
                    </a:p>
                  </a:txBody>
                  <a:tcPr anchor="ct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388" y="1341438"/>
            <a:ext cx="8713092" cy="830997"/>
          </a:xfrm>
          <a:prstGeom prst="rect">
            <a:avLst/>
          </a:prstGeom>
        </p:spPr>
        <p:txBody>
          <a:bodyPr wrap="square">
            <a:spAutoFit/>
          </a:bodyPr>
          <a:lstStyle/>
          <a:p>
            <a:pPr>
              <a:defRPr/>
            </a:pPr>
            <a:endParaRPr lang="tr-TR" sz="2400" i="1" dirty="0"/>
          </a:p>
          <a:p>
            <a:pPr marL="342900" indent="-342900">
              <a:buFont typeface="Arial" panose="020B0604020202020204" pitchFamily="34" charset="0"/>
              <a:buChar char="•"/>
              <a:defRPr/>
            </a:pPr>
            <a:endParaRPr lang="tr-TR" sz="2400" i="1" dirty="0"/>
          </a:p>
        </p:txBody>
      </p:sp>
      <p:sp>
        <p:nvSpPr>
          <p:cNvPr id="5" name="Dikdörtgen 1"/>
          <p:cNvSpPr/>
          <p:nvPr/>
        </p:nvSpPr>
        <p:spPr>
          <a:xfrm>
            <a:off x="395536" y="188640"/>
            <a:ext cx="8496944" cy="461665"/>
          </a:xfrm>
          <a:prstGeom prst="rect">
            <a:avLst/>
          </a:prstGeom>
        </p:spPr>
        <p:txBody>
          <a:bodyPr wrap="square">
            <a:spAutoFit/>
          </a:bodyPr>
          <a:lstStyle/>
          <a:p>
            <a:pPr marL="342900" lvl="0" indent="-342900">
              <a:defRPr/>
            </a:pPr>
            <a:r>
              <a:rPr lang="tr-TR" sz="2400" b="1" u="sng" dirty="0" smtClean="0"/>
              <a:t>Grup Tarama Sınavının Uygulanması  3. ve 4. Sınıflar</a:t>
            </a:r>
            <a:endParaRPr lang="tr-TR" sz="2400" dirty="0"/>
          </a:p>
        </p:txBody>
      </p:sp>
      <p:graphicFrame>
        <p:nvGraphicFramePr>
          <p:cNvPr id="6" name="5 Tablo"/>
          <p:cNvGraphicFramePr>
            <a:graphicFrameLocks noGrp="1"/>
          </p:cNvGraphicFramePr>
          <p:nvPr/>
        </p:nvGraphicFramePr>
        <p:xfrm>
          <a:off x="179512" y="764704"/>
          <a:ext cx="8712968" cy="5181600"/>
        </p:xfrm>
        <a:graphic>
          <a:graphicData uri="http://schemas.openxmlformats.org/drawingml/2006/table">
            <a:tbl>
              <a:tblPr firstRow="1" bandRow="1">
                <a:tableStyleId>{5C22544A-7EE6-4342-B048-85BDC9FD1C3A}</a:tableStyleId>
              </a:tblPr>
              <a:tblGrid>
                <a:gridCol w="1656184"/>
                <a:gridCol w="7056784"/>
              </a:tblGrid>
              <a:tr h="370840">
                <a:tc>
                  <a:txBody>
                    <a:bodyPr/>
                    <a:lstStyle/>
                    <a:p>
                      <a:r>
                        <a:rPr kumimoji="0" lang="tr-TR" sz="1600" b="0" kern="1200" dirty="0" smtClean="0">
                          <a:solidFill>
                            <a:schemeClr val="lt1"/>
                          </a:solidFill>
                          <a:latin typeface="+mn-lt"/>
                          <a:ea typeface="+mn-ea"/>
                          <a:cs typeface="+mn-cs"/>
                        </a:rPr>
                        <a:t>09.02.2016</a:t>
                      </a:r>
                      <a:endParaRPr lang="tr-TR" sz="1600" b="0" dirty="0"/>
                    </a:p>
                  </a:txBody>
                  <a:tcPr/>
                </a:tc>
                <a:tc>
                  <a:txBody>
                    <a:bodyPr/>
                    <a:lstStyle/>
                    <a:p>
                      <a:r>
                        <a:rPr kumimoji="0" lang="tr-TR" sz="1600" b="0" kern="1200" dirty="0" smtClean="0">
                          <a:solidFill>
                            <a:schemeClr val="lt1"/>
                          </a:solidFill>
                          <a:latin typeface="+mn-lt"/>
                          <a:ea typeface="+mn-ea"/>
                          <a:cs typeface="+mn-cs"/>
                        </a:rPr>
                        <a:t>3. ve 4. sınıf düzeyinde aday olan öğrencilerin fotoğraflı sınav giriş belgelerinin internet ortamından yayımlanması ve okul müdürlüklerince çıktısının alınarak onaylanması ve öğrenci velisine verilmesi gerekmektedir.</a:t>
                      </a:r>
                      <a:endParaRPr lang="tr-TR" sz="1600" b="0" dirty="0"/>
                    </a:p>
                  </a:txBody>
                  <a:tcPr/>
                </a:tc>
              </a:tr>
              <a:tr h="370840">
                <a:tc>
                  <a:txBody>
                    <a:bodyPr/>
                    <a:lstStyle/>
                    <a:p>
                      <a:r>
                        <a:rPr kumimoji="0" lang="tr-TR" sz="1600" b="0" kern="1200" dirty="0" smtClean="0">
                          <a:solidFill>
                            <a:schemeClr val="dk1"/>
                          </a:solidFill>
                          <a:latin typeface="+mn-lt"/>
                          <a:ea typeface="+mn-ea"/>
                          <a:cs typeface="+mn-cs"/>
                        </a:rPr>
                        <a:t>14.02.2016</a:t>
                      </a:r>
                      <a:endParaRPr lang="tr-TR" sz="1600" b="0" dirty="0"/>
                    </a:p>
                  </a:txBody>
                  <a:tcPr/>
                </a:tc>
                <a:tc>
                  <a:txBody>
                    <a:bodyPr/>
                    <a:lstStyle/>
                    <a:p>
                      <a:r>
                        <a:rPr kumimoji="0" lang="tr-TR" sz="1600" b="0" kern="1200" dirty="0" smtClean="0">
                          <a:solidFill>
                            <a:schemeClr val="dk1"/>
                          </a:solidFill>
                          <a:latin typeface="+mn-lt"/>
                          <a:ea typeface="+mn-ea"/>
                          <a:cs typeface="+mn-cs"/>
                        </a:rPr>
                        <a:t>3. ve 4. Sınıf düzeyindeki öğrencilerin Grup Tarama Sınavı 14.02.2016 Pazar günü Saat:10.00’da 81 il/ilçe merkezinde yapılacaktır. </a:t>
                      </a:r>
                      <a:endParaRPr lang="tr-TR" sz="1600" b="0" dirty="0"/>
                    </a:p>
                  </a:txBody>
                  <a:tcPr/>
                </a:tc>
              </a:tr>
              <a:tr h="370840">
                <a:tc>
                  <a:txBody>
                    <a:bodyPr/>
                    <a:lstStyle/>
                    <a:p>
                      <a:r>
                        <a:rPr kumimoji="0" lang="tr-TR" sz="1600" b="0" kern="1200" dirty="0" smtClean="0">
                          <a:solidFill>
                            <a:schemeClr val="dk1"/>
                          </a:solidFill>
                          <a:latin typeface="+mn-lt"/>
                          <a:ea typeface="+mn-ea"/>
                          <a:cs typeface="+mn-cs"/>
                        </a:rPr>
                        <a:t>16.02.2016</a:t>
                      </a:r>
                      <a:endParaRPr lang="tr-TR" sz="1600" b="0" dirty="0"/>
                    </a:p>
                  </a:txBody>
                  <a:tcPr/>
                </a:tc>
                <a:tc>
                  <a:txBody>
                    <a:bodyPr/>
                    <a:lstStyle/>
                    <a:p>
                      <a:r>
                        <a:rPr kumimoji="0" lang="tr-TR" sz="1600" b="0" kern="1200" dirty="0" smtClean="0">
                          <a:solidFill>
                            <a:schemeClr val="dk1"/>
                          </a:solidFill>
                          <a:latin typeface="+mn-lt"/>
                          <a:ea typeface="+mn-ea"/>
                          <a:cs typeface="+mn-cs"/>
                        </a:rPr>
                        <a:t>3. ve 4. Sınıf düzeyindeki öğrencilerin grup tarama sınav soru ve cevap anahtarı http://www.</a:t>
                      </a:r>
                      <a:r>
                        <a:rPr kumimoji="0" lang="tr-TR" sz="1600" b="0" kern="1200" dirty="0" err="1" smtClean="0">
                          <a:solidFill>
                            <a:schemeClr val="dk1"/>
                          </a:solidFill>
                          <a:latin typeface="+mn-lt"/>
                          <a:ea typeface="+mn-ea"/>
                          <a:cs typeface="+mn-cs"/>
                        </a:rPr>
                        <a:t>meb</a:t>
                      </a:r>
                      <a:r>
                        <a:rPr kumimoji="0" lang="tr-TR" sz="1600" b="0" kern="1200" dirty="0" smtClean="0">
                          <a:solidFill>
                            <a:schemeClr val="dk1"/>
                          </a:solidFill>
                          <a:latin typeface="+mn-lt"/>
                          <a:ea typeface="+mn-ea"/>
                          <a:cs typeface="+mn-cs"/>
                        </a:rPr>
                        <a:t>.gov.tr internet adresinden yayımlanacaktır.</a:t>
                      </a:r>
                      <a:endParaRPr lang="tr-TR" sz="1600" b="0" dirty="0"/>
                    </a:p>
                  </a:txBody>
                  <a:tcPr/>
                </a:tc>
              </a:tr>
              <a:tr h="370840">
                <a:tc>
                  <a:txBody>
                    <a:bodyPr/>
                    <a:lstStyle/>
                    <a:p>
                      <a:r>
                        <a:rPr kumimoji="0" lang="tr-TR" sz="1600" b="0" kern="1200" dirty="0" smtClean="0">
                          <a:solidFill>
                            <a:schemeClr val="dk1"/>
                          </a:solidFill>
                          <a:latin typeface="+mn-lt"/>
                          <a:ea typeface="+mn-ea"/>
                          <a:cs typeface="+mn-cs"/>
                        </a:rPr>
                        <a:t>09.03.2016</a:t>
                      </a:r>
                      <a:endParaRPr lang="tr-TR" sz="1600" b="0" dirty="0"/>
                    </a:p>
                  </a:txBody>
                  <a:tcPr/>
                </a:tc>
                <a:tc>
                  <a:txBody>
                    <a:bodyPr/>
                    <a:lstStyle/>
                    <a:p>
                      <a:r>
                        <a:rPr kumimoji="0" lang="tr-TR" sz="1600" b="0" kern="1200" dirty="0" smtClean="0">
                          <a:solidFill>
                            <a:schemeClr val="dk1"/>
                          </a:solidFill>
                          <a:latin typeface="+mn-lt"/>
                          <a:ea typeface="+mn-ea"/>
                          <a:cs typeface="+mn-cs"/>
                        </a:rPr>
                        <a:t>3. ve 4. Sınıf düzeyindeki öğrencilerin Grup tarama sınav sonuçları http://www.</a:t>
                      </a:r>
                      <a:r>
                        <a:rPr kumimoji="0" lang="tr-TR" sz="1600" b="0" kern="1200" dirty="0" err="1" smtClean="0">
                          <a:solidFill>
                            <a:schemeClr val="dk1"/>
                          </a:solidFill>
                          <a:latin typeface="+mn-lt"/>
                          <a:ea typeface="+mn-ea"/>
                          <a:cs typeface="+mn-cs"/>
                        </a:rPr>
                        <a:t>meb</a:t>
                      </a:r>
                      <a:r>
                        <a:rPr kumimoji="0" lang="tr-TR" sz="1600" b="0" kern="1200" dirty="0" smtClean="0">
                          <a:solidFill>
                            <a:schemeClr val="dk1"/>
                          </a:solidFill>
                          <a:latin typeface="+mn-lt"/>
                          <a:ea typeface="+mn-ea"/>
                          <a:cs typeface="+mn-cs"/>
                        </a:rPr>
                        <a:t>.gov.tr adresinden yayımlanacaktır.</a:t>
                      </a:r>
                      <a:endParaRPr lang="tr-TR" sz="1600" b="0" dirty="0"/>
                    </a:p>
                  </a:txBody>
                  <a:tcPr/>
                </a:tc>
              </a:tr>
              <a:tr h="370840">
                <a:tc>
                  <a:txBody>
                    <a:bodyPr/>
                    <a:lstStyle/>
                    <a:p>
                      <a:r>
                        <a:rPr kumimoji="0" lang="tr-TR" sz="1600" b="0" kern="1200" dirty="0" smtClean="0">
                          <a:solidFill>
                            <a:schemeClr val="dk1"/>
                          </a:solidFill>
                          <a:latin typeface="+mn-lt"/>
                          <a:ea typeface="+mn-ea"/>
                          <a:cs typeface="+mn-cs"/>
                        </a:rPr>
                        <a:t>21.03.2016</a:t>
                      </a:r>
                    </a:p>
                    <a:p>
                      <a:r>
                        <a:rPr kumimoji="0" lang="tr-TR" sz="1600" b="0" kern="1200" dirty="0" smtClean="0">
                          <a:solidFill>
                            <a:schemeClr val="dk1"/>
                          </a:solidFill>
                          <a:latin typeface="+mn-lt"/>
                          <a:ea typeface="+mn-ea"/>
                          <a:cs typeface="+mn-cs"/>
                        </a:rPr>
                        <a:t>30.03.2016</a:t>
                      </a:r>
                      <a:endParaRPr lang="tr-TR" sz="1600" b="0" dirty="0"/>
                    </a:p>
                  </a:txBody>
                  <a:tcPr/>
                </a:tc>
                <a:tc>
                  <a:txBody>
                    <a:bodyPr/>
                    <a:lstStyle/>
                    <a:p>
                      <a:r>
                        <a:rPr kumimoji="0" lang="tr-TR" sz="1600" b="0" kern="1200" dirty="0" smtClean="0">
                          <a:solidFill>
                            <a:schemeClr val="dk1"/>
                          </a:solidFill>
                          <a:latin typeface="+mn-lt"/>
                          <a:ea typeface="+mn-ea"/>
                          <a:cs typeface="+mn-cs"/>
                        </a:rPr>
                        <a:t>3. ve 4. Sınıf düzeyinde aday gösterilen ve grup tarama sınavında yeterli performansı gösteren öğrencilerden bireysel değerlendirmeye alınacakların randevuları  </a:t>
                      </a:r>
                      <a:r>
                        <a:rPr kumimoji="0" lang="tr-TR" sz="1600" b="0" i="1" kern="1200" dirty="0" smtClean="0">
                          <a:solidFill>
                            <a:schemeClr val="dk1"/>
                          </a:solidFill>
                          <a:latin typeface="+mn-lt"/>
                          <a:ea typeface="+mn-ea"/>
                          <a:cs typeface="+mn-cs"/>
                        </a:rPr>
                        <a:t>İl Tanılama Komisyonu</a:t>
                      </a:r>
                      <a:r>
                        <a:rPr kumimoji="0" lang="tr-TR" sz="1600" b="0" kern="1200" dirty="0" smtClean="0">
                          <a:solidFill>
                            <a:schemeClr val="dk1"/>
                          </a:solidFill>
                          <a:latin typeface="+mn-lt"/>
                          <a:ea typeface="+mn-ea"/>
                          <a:cs typeface="+mn-cs"/>
                        </a:rPr>
                        <a:t> tarafından düzenlenecek ve velilere duyurulacaktır.</a:t>
                      </a:r>
                      <a:endParaRPr lang="tr-TR" sz="1600" b="0" dirty="0"/>
                    </a:p>
                  </a:txBody>
                  <a:tcPr/>
                </a:tc>
              </a:tr>
              <a:tr h="370840">
                <a:tc>
                  <a:txBody>
                    <a:bodyPr/>
                    <a:lstStyle/>
                    <a:p>
                      <a:r>
                        <a:rPr kumimoji="0" lang="tr-TR" sz="1600" b="0" kern="1200" dirty="0" smtClean="0">
                          <a:solidFill>
                            <a:schemeClr val="dk1"/>
                          </a:solidFill>
                          <a:latin typeface="+mn-lt"/>
                          <a:ea typeface="+mn-ea"/>
                          <a:cs typeface="+mn-cs"/>
                        </a:rPr>
                        <a:t>04.04.2016</a:t>
                      </a:r>
                    </a:p>
                    <a:p>
                      <a:r>
                        <a:rPr kumimoji="0" lang="tr-TR" sz="1600" b="0" kern="1200" dirty="0" smtClean="0">
                          <a:solidFill>
                            <a:schemeClr val="dk1"/>
                          </a:solidFill>
                          <a:latin typeface="+mn-lt"/>
                          <a:ea typeface="+mn-ea"/>
                          <a:cs typeface="+mn-cs"/>
                        </a:rPr>
                        <a:t>24.06.2016</a:t>
                      </a:r>
                      <a:endParaRPr lang="tr-TR" sz="1600" b="0" dirty="0"/>
                    </a:p>
                  </a:txBody>
                  <a:tcPr/>
                </a:tc>
                <a:tc>
                  <a:txBody>
                    <a:bodyPr/>
                    <a:lstStyle/>
                    <a:p>
                      <a:r>
                        <a:rPr kumimoji="0" lang="tr-TR" sz="1600" b="0" kern="1200" dirty="0" smtClean="0">
                          <a:solidFill>
                            <a:schemeClr val="dk1"/>
                          </a:solidFill>
                          <a:latin typeface="+mn-lt"/>
                          <a:ea typeface="+mn-ea"/>
                          <a:cs typeface="+mn-cs"/>
                        </a:rPr>
                        <a:t>3. ve 4. Sınıf düzeyinde Grup taramasında yeterli performansı gösteren öğrencilerin yetenek alanlarına (resim, müzik ve genel zihinsel yetenek) göre bireysel değerlendirmeleri yapılacaktır.</a:t>
                      </a:r>
                      <a:endParaRPr lang="tr-TR" sz="1600" b="0"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395536" y="2780928"/>
            <a:ext cx="8229600" cy="648072"/>
          </a:xfrm>
          <a:prstGeom prst="rect">
            <a:avLst/>
          </a:prstGeom>
          <a:solidFill>
            <a:srgbClr val="FFFFFF"/>
          </a:solidFill>
          <a:ln w="9525" algn="ctr">
            <a:solidFill>
              <a:srgbClr val="000000"/>
            </a:solidFill>
            <a:miter lim="800000"/>
            <a:headEnd/>
            <a:tailEnd/>
          </a:ln>
          <a:effectLst/>
        </p:spPr>
        <p:txBody>
          <a:bodyPr anchor="ctr"/>
          <a:lstStyle/>
          <a:p>
            <a:pPr algn="ctr" eaLnBrk="0" hangingPunct="0"/>
            <a:r>
              <a:rPr lang="tr-TR" altLang="tr-TR" sz="3200" b="1" dirty="0" smtClean="0"/>
              <a:t>Bireysel Değerlendirmenin Yapılması</a:t>
            </a:r>
            <a:endParaRPr lang="tr-TR" altLang="tr-TR" sz="3200" i="1" dirty="0"/>
          </a:p>
        </p:txBody>
      </p:sp>
      <p:sp>
        <p:nvSpPr>
          <p:cNvPr id="2" name="Dikdörtgen 1"/>
          <p:cNvSpPr/>
          <p:nvPr/>
        </p:nvSpPr>
        <p:spPr>
          <a:xfrm>
            <a:off x="179388" y="1341438"/>
            <a:ext cx="8713092" cy="830997"/>
          </a:xfrm>
          <a:prstGeom prst="rect">
            <a:avLst/>
          </a:prstGeom>
        </p:spPr>
        <p:txBody>
          <a:bodyPr wrap="square">
            <a:spAutoFit/>
          </a:bodyPr>
          <a:lstStyle/>
          <a:p>
            <a:pPr>
              <a:defRPr/>
            </a:pPr>
            <a:endParaRPr lang="tr-TR" sz="2400" i="1" dirty="0"/>
          </a:p>
          <a:p>
            <a:pPr marL="342900" indent="-342900">
              <a:buFont typeface="Arial" panose="020B0604020202020204" pitchFamily="34" charset="0"/>
              <a:buChar char="•"/>
              <a:defRPr/>
            </a:pPr>
            <a:endParaRPr lang="tr-TR" sz="24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457200" y="274638"/>
            <a:ext cx="8229600" cy="792162"/>
          </a:xfrm>
          <a:solidFill>
            <a:srgbClr val="FFFFFF"/>
          </a:solidFill>
          <a:ln>
            <a:solidFill>
              <a:srgbClr val="000000"/>
            </a:solidFill>
          </a:ln>
        </p:spPr>
        <p:txBody>
          <a:bodyPr rtlCol="0" anchor="t">
            <a:normAutofit/>
          </a:bodyPr>
          <a:lstStyle/>
          <a:p>
            <a:pPr algn="ctr" eaLnBrk="1" fontAlgn="auto" hangingPunct="1">
              <a:spcAft>
                <a:spcPts val="0"/>
              </a:spcAft>
              <a:defRPr/>
            </a:pPr>
            <a:r>
              <a:rPr lang="tr-TR" altLang="tr-TR" b="1" dirty="0" smtClean="0">
                <a:solidFill>
                  <a:schemeClr val="tx1"/>
                </a:solidFill>
                <a:effectLst>
                  <a:outerShdw blurRad="38100" dist="38100" dir="2700000" algn="tl">
                    <a:srgbClr val="C0C0C0"/>
                  </a:outerShdw>
                </a:effectLst>
                <a:latin typeface="Comic Sans MS" pitchFamily="66" charset="0"/>
              </a:rPr>
              <a:t>Zeka Sınırları</a:t>
            </a:r>
          </a:p>
        </p:txBody>
      </p:sp>
      <p:sp>
        <p:nvSpPr>
          <p:cNvPr id="13318" name="AutoShape 6"/>
          <p:cNvSpPr>
            <a:spLocks noChangeArrowheads="1"/>
          </p:cNvSpPr>
          <p:nvPr/>
        </p:nvSpPr>
        <p:spPr bwMode="gray">
          <a:xfrm>
            <a:off x="1828800" y="1981200"/>
            <a:ext cx="5410200" cy="457200"/>
          </a:xfrm>
          <a:prstGeom prst="roundRect">
            <a:avLst>
              <a:gd name="adj" fmla="val 4910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tr-TR" altLang="tr-TR" sz="2400" b="1" dirty="0"/>
              <a:t>90 IQ 		Sınır zeka</a:t>
            </a:r>
          </a:p>
        </p:txBody>
      </p:sp>
      <p:sp>
        <p:nvSpPr>
          <p:cNvPr id="13319" name="AutoShape 7"/>
          <p:cNvSpPr>
            <a:spLocks noChangeArrowheads="1"/>
          </p:cNvSpPr>
          <p:nvPr/>
        </p:nvSpPr>
        <p:spPr bwMode="gray">
          <a:xfrm>
            <a:off x="1828800" y="2895600"/>
            <a:ext cx="5410200" cy="457200"/>
          </a:xfrm>
          <a:prstGeom prst="roundRect">
            <a:avLst>
              <a:gd name="adj" fmla="val 4910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tr-TR" altLang="tr-TR" sz="2400" b="1" dirty="0"/>
              <a:t>90-110 IQ 		Normal Zeka</a:t>
            </a:r>
          </a:p>
        </p:txBody>
      </p:sp>
      <p:sp>
        <p:nvSpPr>
          <p:cNvPr id="13320" name="AutoShape 8"/>
          <p:cNvSpPr>
            <a:spLocks noChangeArrowheads="1"/>
          </p:cNvSpPr>
          <p:nvPr/>
        </p:nvSpPr>
        <p:spPr bwMode="gray">
          <a:xfrm>
            <a:off x="1828800" y="3810000"/>
            <a:ext cx="5410200" cy="457200"/>
          </a:xfrm>
          <a:prstGeom prst="roundRect">
            <a:avLst>
              <a:gd name="adj" fmla="val 49106"/>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spcBef>
                <a:spcPct val="20000"/>
              </a:spcBef>
              <a:buClr>
                <a:schemeClr val="accent2"/>
              </a:buClr>
              <a:buFontTx/>
              <a:buChar char="•"/>
              <a:defRPr/>
            </a:pPr>
            <a:r>
              <a:rPr lang="tr-TR" altLang="tr-TR" sz="2400" b="1" dirty="0"/>
              <a:t>110-130 IQ 	Parlak Zeka</a:t>
            </a:r>
          </a:p>
        </p:txBody>
      </p:sp>
      <p:sp>
        <p:nvSpPr>
          <p:cNvPr id="13321" name="AutoShape 9"/>
          <p:cNvSpPr>
            <a:spLocks noChangeArrowheads="1"/>
          </p:cNvSpPr>
          <p:nvPr/>
        </p:nvSpPr>
        <p:spPr bwMode="gray">
          <a:xfrm>
            <a:off x="1828800" y="4724400"/>
            <a:ext cx="5410200" cy="457200"/>
          </a:xfrm>
          <a:prstGeom prst="roundRect">
            <a:avLst>
              <a:gd name="adj" fmla="val 49106"/>
            </a:avLst>
          </a:prstGeom>
          <a:gradFill rotWithShape="1">
            <a:gsLst>
              <a:gs pos="0">
                <a:schemeClr val="folHlink">
                  <a:gamma/>
                  <a:shade val="46275"/>
                  <a:invGamma/>
                </a:schemeClr>
              </a:gs>
              <a:gs pos="50000">
                <a:schemeClr val="folHlink"/>
              </a:gs>
              <a:gs pos="100000">
                <a:schemeClr val="folHlink">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tr-TR" altLang="tr-TR" sz="2400" b="1" dirty="0"/>
              <a:t>130 IQ ve üstü 	Üstün Zeka</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388" y="1341438"/>
            <a:ext cx="8713092" cy="830997"/>
          </a:xfrm>
          <a:prstGeom prst="rect">
            <a:avLst/>
          </a:prstGeom>
        </p:spPr>
        <p:txBody>
          <a:bodyPr wrap="square">
            <a:spAutoFit/>
          </a:bodyPr>
          <a:lstStyle/>
          <a:p>
            <a:pPr>
              <a:defRPr/>
            </a:pPr>
            <a:endParaRPr lang="tr-TR" sz="2400" i="1" dirty="0"/>
          </a:p>
          <a:p>
            <a:pPr marL="342900" indent="-342900">
              <a:buFont typeface="Arial" panose="020B0604020202020204" pitchFamily="34" charset="0"/>
              <a:buChar char="•"/>
              <a:defRPr/>
            </a:pPr>
            <a:endParaRPr lang="tr-TR" sz="2400" i="1" dirty="0"/>
          </a:p>
        </p:txBody>
      </p:sp>
      <p:sp>
        <p:nvSpPr>
          <p:cNvPr id="5" name="Dikdörtgen 1"/>
          <p:cNvSpPr/>
          <p:nvPr/>
        </p:nvSpPr>
        <p:spPr>
          <a:xfrm>
            <a:off x="395536" y="188640"/>
            <a:ext cx="8496944" cy="461665"/>
          </a:xfrm>
          <a:prstGeom prst="rect">
            <a:avLst/>
          </a:prstGeom>
        </p:spPr>
        <p:txBody>
          <a:bodyPr wrap="square">
            <a:spAutoFit/>
          </a:bodyPr>
          <a:lstStyle/>
          <a:p>
            <a:pPr marL="342900" lvl="0" indent="-342900">
              <a:defRPr/>
            </a:pPr>
            <a:r>
              <a:rPr lang="tr-TR" sz="2400" b="1" u="sng" dirty="0" smtClean="0"/>
              <a:t>Grup Tarama Sınavının Uygulanması  1. ve 2. Sınıflar</a:t>
            </a:r>
            <a:endParaRPr lang="tr-TR" sz="2400" dirty="0"/>
          </a:p>
        </p:txBody>
      </p:sp>
      <p:graphicFrame>
        <p:nvGraphicFramePr>
          <p:cNvPr id="6" name="5 Tablo"/>
          <p:cNvGraphicFramePr>
            <a:graphicFrameLocks noGrp="1"/>
          </p:cNvGraphicFramePr>
          <p:nvPr/>
        </p:nvGraphicFramePr>
        <p:xfrm>
          <a:off x="539552" y="1124744"/>
          <a:ext cx="8064896" cy="4608512"/>
        </p:xfrm>
        <a:graphic>
          <a:graphicData uri="http://schemas.openxmlformats.org/drawingml/2006/table">
            <a:tbl>
              <a:tblPr firstRow="1" bandRow="1">
                <a:tableStyleId>{5C22544A-7EE6-4342-B048-85BDC9FD1C3A}</a:tableStyleId>
              </a:tblPr>
              <a:tblGrid>
                <a:gridCol w="1866874"/>
                <a:gridCol w="6198022"/>
              </a:tblGrid>
              <a:tr h="2093649">
                <a:tc>
                  <a:txBody>
                    <a:bodyPr/>
                    <a:lstStyle/>
                    <a:p>
                      <a:pPr algn="ctr"/>
                      <a:r>
                        <a:rPr kumimoji="0" lang="tr-TR" sz="1800" b="1" kern="1200" dirty="0" smtClean="0">
                          <a:solidFill>
                            <a:schemeClr val="lt1"/>
                          </a:solidFill>
                          <a:latin typeface="+mn-lt"/>
                          <a:ea typeface="+mn-ea"/>
                          <a:cs typeface="+mn-cs"/>
                        </a:rPr>
                        <a:t>09.05.2016</a:t>
                      </a:r>
                    </a:p>
                    <a:p>
                      <a:pPr algn="ctr"/>
                      <a:r>
                        <a:rPr kumimoji="0" lang="tr-TR" sz="1800" b="1" kern="1200" dirty="0" smtClean="0">
                          <a:solidFill>
                            <a:schemeClr val="lt1"/>
                          </a:solidFill>
                          <a:latin typeface="+mn-lt"/>
                          <a:ea typeface="+mn-ea"/>
                          <a:cs typeface="+mn-cs"/>
                        </a:rPr>
                        <a:t>20.05.2016</a:t>
                      </a:r>
                      <a:endParaRPr lang="tr-TR" dirty="0"/>
                    </a:p>
                  </a:txBody>
                  <a:tcPr anchor="ctr"/>
                </a:tc>
                <a:tc>
                  <a:txBody>
                    <a:bodyPr/>
                    <a:lstStyle/>
                    <a:p>
                      <a:pPr algn="ctr"/>
                      <a:r>
                        <a:rPr kumimoji="0" lang="tr-TR" sz="1800" b="1" kern="1200" dirty="0" smtClean="0">
                          <a:solidFill>
                            <a:schemeClr val="lt1"/>
                          </a:solidFill>
                          <a:latin typeface="+mn-lt"/>
                          <a:ea typeface="+mn-ea"/>
                          <a:cs typeface="+mn-cs"/>
                        </a:rPr>
                        <a:t>1. ve 2. sınıf düzeyinde aday gösterilen ve grup tarama sınavında yeterli performansı gösteren öğrencilerden bireysel değerlendirmeye alınacakların randevuları </a:t>
                      </a:r>
                      <a:r>
                        <a:rPr kumimoji="0" lang="tr-TR" sz="1800" b="1" i="1" kern="1200" dirty="0" smtClean="0">
                          <a:solidFill>
                            <a:schemeClr val="lt1"/>
                          </a:solidFill>
                          <a:latin typeface="+mn-lt"/>
                          <a:ea typeface="+mn-ea"/>
                          <a:cs typeface="+mn-cs"/>
                        </a:rPr>
                        <a:t>İl Tanılama Komisyonu</a:t>
                      </a:r>
                      <a:r>
                        <a:rPr kumimoji="0" lang="tr-TR" sz="1800" b="1" kern="1200" dirty="0" smtClean="0">
                          <a:solidFill>
                            <a:schemeClr val="lt1"/>
                          </a:solidFill>
                          <a:latin typeface="+mn-lt"/>
                          <a:ea typeface="+mn-ea"/>
                          <a:cs typeface="+mn-cs"/>
                        </a:rPr>
                        <a:t> tarafından düzenlenecek ve velilere duyurulacaktır.</a:t>
                      </a:r>
                      <a:endParaRPr lang="tr-TR" dirty="0"/>
                    </a:p>
                  </a:txBody>
                  <a:tcPr anchor="ctr"/>
                </a:tc>
              </a:tr>
              <a:tr h="2514863">
                <a:tc>
                  <a:txBody>
                    <a:bodyPr/>
                    <a:lstStyle/>
                    <a:p>
                      <a:pPr algn="ctr"/>
                      <a:r>
                        <a:rPr kumimoji="0" lang="tr-TR" sz="1800" b="1" kern="1200" dirty="0" smtClean="0">
                          <a:solidFill>
                            <a:schemeClr val="dk1"/>
                          </a:solidFill>
                          <a:latin typeface="+mn-lt"/>
                          <a:ea typeface="+mn-ea"/>
                          <a:cs typeface="+mn-cs"/>
                        </a:rPr>
                        <a:t>23.05.2016</a:t>
                      </a:r>
                      <a:endParaRPr kumimoji="0" lang="tr-TR" sz="1800" kern="1200" dirty="0" smtClean="0">
                        <a:solidFill>
                          <a:schemeClr val="dk1"/>
                        </a:solidFill>
                        <a:latin typeface="+mn-lt"/>
                        <a:ea typeface="+mn-ea"/>
                        <a:cs typeface="+mn-cs"/>
                      </a:endParaRPr>
                    </a:p>
                    <a:p>
                      <a:pPr algn="ctr"/>
                      <a:r>
                        <a:rPr kumimoji="0" lang="tr-TR" sz="1800" b="1" kern="1200" dirty="0" smtClean="0">
                          <a:solidFill>
                            <a:schemeClr val="dk1"/>
                          </a:solidFill>
                          <a:latin typeface="+mn-lt"/>
                          <a:ea typeface="+mn-ea"/>
                          <a:cs typeface="+mn-cs"/>
                        </a:rPr>
                        <a:t>28.06.2016</a:t>
                      </a:r>
                      <a:endParaRPr lang="tr-TR" dirty="0"/>
                    </a:p>
                  </a:txBody>
                  <a:tcPr anchor="ctr"/>
                </a:tc>
                <a:tc>
                  <a:txBody>
                    <a:bodyPr/>
                    <a:lstStyle/>
                    <a:p>
                      <a:pPr algn="ctr"/>
                      <a:r>
                        <a:rPr kumimoji="0" lang="tr-TR" sz="1800" kern="1200" dirty="0" smtClean="0">
                          <a:solidFill>
                            <a:schemeClr val="dk1"/>
                          </a:solidFill>
                          <a:latin typeface="+mn-lt"/>
                          <a:ea typeface="+mn-ea"/>
                          <a:cs typeface="+mn-cs"/>
                        </a:rPr>
                        <a:t>1. ve 2. sınıf düzeyinde Grup taramasında yeterli performansı gösteren öğrencilerin yetenek alanlarına (resim, müzik ve genel zihinsel yetenek) göre bireysel değerlendirmeleri yapılacaktır.</a:t>
                      </a:r>
                      <a:endParaRPr lang="tr-TR" dirty="0"/>
                    </a:p>
                  </a:txBody>
                  <a:tcPr anchor="ct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388" y="1341438"/>
            <a:ext cx="8713092" cy="830997"/>
          </a:xfrm>
          <a:prstGeom prst="rect">
            <a:avLst/>
          </a:prstGeom>
        </p:spPr>
        <p:txBody>
          <a:bodyPr wrap="square">
            <a:spAutoFit/>
          </a:bodyPr>
          <a:lstStyle/>
          <a:p>
            <a:pPr>
              <a:defRPr/>
            </a:pPr>
            <a:endParaRPr lang="tr-TR" sz="2400" i="1" dirty="0"/>
          </a:p>
          <a:p>
            <a:pPr marL="342900" indent="-342900">
              <a:buFont typeface="Arial" panose="020B0604020202020204" pitchFamily="34" charset="0"/>
              <a:buChar char="•"/>
              <a:defRPr/>
            </a:pPr>
            <a:endParaRPr lang="tr-TR" sz="2400" i="1" dirty="0"/>
          </a:p>
        </p:txBody>
      </p:sp>
      <p:sp>
        <p:nvSpPr>
          <p:cNvPr id="5" name="Dikdörtgen 1"/>
          <p:cNvSpPr/>
          <p:nvPr/>
        </p:nvSpPr>
        <p:spPr>
          <a:xfrm>
            <a:off x="395536" y="188640"/>
            <a:ext cx="8496944" cy="461665"/>
          </a:xfrm>
          <a:prstGeom prst="rect">
            <a:avLst/>
          </a:prstGeom>
        </p:spPr>
        <p:txBody>
          <a:bodyPr wrap="square">
            <a:spAutoFit/>
          </a:bodyPr>
          <a:lstStyle/>
          <a:p>
            <a:pPr marL="342900" lvl="0" indent="-342900">
              <a:defRPr/>
            </a:pPr>
            <a:r>
              <a:rPr lang="tr-TR" sz="2400" b="1" u="sng" dirty="0" smtClean="0"/>
              <a:t>Grup Tarama Sınavının Uygulanması  3. ve 4. Sınıflar</a:t>
            </a:r>
            <a:endParaRPr lang="tr-TR" sz="2400" dirty="0"/>
          </a:p>
        </p:txBody>
      </p:sp>
      <p:graphicFrame>
        <p:nvGraphicFramePr>
          <p:cNvPr id="8" name="7 Tablo"/>
          <p:cNvGraphicFramePr>
            <a:graphicFrameLocks noGrp="1"/>
          </p:cNvGraphicFramePr>
          <p:nvPr/>
        </p:nvGraphicFramePr>
        <p:xfrm>
          <a:off x="539552" y="1124744"/>
          <a:ext cx="8064896" cy="4608512"/>
        </p:xfrm>
        <a:graphic>
          <a:graphicData uri="http://schemas.openxmlformats.org/drawingml/2006/table">
            <a:tbl>
              <a:tblPr firstRow="1" bandRow="1">
                <a:tableStyleId>{5C22544A-7EE6-4342-B048-85BDC9FD1C3A}</a:tableStyleId>
              </a:tblPr>
              <a:tblGrid>
                <a:gridCol w="1866874"/>
                <a:gridCol w="6198022"/>
              </a:tblGrid>
              <a:tr h="2093649">
                <a:tc>
                  <a:txBody>
                    <a:bodyPr/>
                    <a:lstStyle/>
                    <a:p>
                      <a:pPr algn="ctr"/>
                      <a:r>
                        <a:rPr kumimoji="0" lang="tr-TR" sz="1800" b="1" kern="1200" dirty="0" smtClean="0">
                          <a:solidFill>
                            <a:schemeClr val="lt1"/>
                          </a:solidFill>
                          <a:latin typeface="+mn-lt"/>
                          <a:ea typeface="+mn-ea"/>
                          <a:cs typeface="+mn-cs"/>
                        </a:rPr>
                        <a:t>21.03.2016</a:t>
                      </a:r>
                    </a:p>
                    <a:p>
                      <a:pPr algn="ctr"/>
                      <a:r>
                        <a:rPr kumimoji="0" lang="tr-TR" sz="1800" b="1" kern="1200" dirty="0" smtClean="0">
                          <a:solidFill>
                            <a:schemeClr val="lt1"/>
                          </a:solidFill>
                          <a:latin typeface="+mn-lt"/>
                          <a:ea typeface="+mn-ea"/>
                          <a:cs typeface="+mn-cs"/>
                        </a:rPr>
                        <a:t>30.03.2016</a:t>
                      </a:r>
                      <a:endParaRPr lang="tr-TR" dirty="0"/>
                    </a:p>
                  </a:txBody>
                  <a:tcPr anchor="ctr"/>
                </a:tc>
                <a:tc>
                  <a:txBody>
                    <a:bodyPr/>
                    <a:lstStyle/>
                    <a:p>
                      <a:pPr algn="ctr"/>
                      <a:r>
                        <a:rPr kumimoji="0" lang="tr-TR" sz="1800" b="1" kern="1200" dirty="0" smtClean="0">
                          <a:solidFill>
                            <a:schemeClr val="lt1"/>
                          </a:solidFill>
                          <a:latin typeface="+mn-lt"/>
                          <a:ea typeface="+mn-ea"/>
                          <a:cs typeface="+mn-cs"/>
                        </a:rPr>
                        <a:t>3. ve 4. Sınıf düzeyinde aday gösterilen ve grup tarama sınavında yeterli performansı gösteren öğrencilerden bireysel değerlendirmeye alınacakların randevuları </a:t>
                      </a:r>
                      <a:r>
                        <a:rPr kumimoji="0" lang="tr-TR" sz="1800" b="1" i="1" kern="1200" dirty="0" smtClean="0">
                          <a:solidFill>
                            <a:schemeClr val="lt1"/>
                          </a:solidFill>
                          <a:latin typeface="+mn-lt"/>
                          <a:ea typeface="+mn-ea"/>
                          <a:cs typeface="+mn-cs"/>
                        </a:rPr>
                        <a:t>İl Tanılama Komisyonu</a:t>
                      </a:r>
                      <a:r>
                        <a:rPr kumimoji="0" lang="tr-TR" sz="1800" b="1" kern="1200" dirty="0" smtClean="0">
                          <a:solidFill>
                            <a:schemeClr val="lt1"/>
                          </a:solidFill>
                          <a:latin typeface="+mn-lt"/>
                          <a:ea typeface="+mn-ea"/>
                          <a:cs typeface="+mn-cs"/>
                        </a:rPr>
                        <a:t> tarafından düzenlenecek ve velilere duyurulacaktır.</a:t>
                      </a:r>
                      <a:endParaRPr lang="tr-TR" dirty="0"/>
                    </a:p>
                  </a:txBody>
                  <a:tcPr anchor="ctr"/>
                </a:tc>
              </a:tr>
              <a:tr h="2514863">
                <a:tc>
                  <a:txBody>
                    <a:bodyPr/>
                    <a:lstStyle/>
                    <a:p>
                      <a:pPr algn="ctr"/>
                      <a:r>
                        <a:rPr kumimoji="0" lang="tr-TR" sz="1800" b="1" kern="1200" dirty="0" smtClean="0">
                          <a:solidFill>
                            <a:schemeClr val="dk1"/>
                          </a:solidFill>
                          <a:latin typeface="+mn-lt"/>
                          <a:ea typeface="+mn-ea"/>
                          <a:cs typeface="+mn-cs"/>
                        </a:rPr>
                        <a:t>04.04.2016</a:t>
                      </a:r>
                      <a:endParaRPr kumimoji="0" lang="tr-TR" sz="1800" kern="1200" dirty="0" smtClean="0">
                        <a:solidFill>
                          <a:schemeClr val="dk1"/>
                        </a:solidFill>
                        <a:latin typeface="+mn-lt"/>
                        <a:ea typeface="+mn-ea"/>
                        <a:cs typeface="+mn-cs"/>
                      </a:endParaRPr>
                    </a:p>
                    <a:p>
                      <a:pPr algn="ctr"/>
                      <a:r>
                        <a:rPr kumimoji="0" lang="tr-TR" sz="1800" b="1" kern="1200" dirty="0" smtClean="0">
                          <a:solidFill>
                            <a:schemeClr val="dk1"/>
                          </a:solidFill>
                          <a:latin typeface="+mn-lt"/>
                          <a:ea typeface="+mn-ea"/>
                          <a:cs typeface="+mn-cs"/>
                        </a:rPr>
                        <a:t>24.06.2016</a:t>
                      </a:r>
                      <a:endParaRPr lang="tr-TR" dirty="0"/>
                    </a:p>
                  </a:txBody>
                  <a:tcPr anchor="ctr"/>
                </a:tc>
                <a:tc>
                  <a:txBody>
                    <a:bodyPr/>
                    <a:lstStyle/>
                    <a:p>
                      <a:pPr algn="ctr"/>
                      <a:r>
                        <a:rPr kumimoji="0" lang="tr-TR" sz="1800" kern="1200" dirty="0" smtClean="0">
                          <a:solidFill>
                            <a:schemeClr val="dk1"/>
                          </a:solidFill>
                          <a:latin typeface="+mn-lt"/>
                          <a:ea typeface="+mn-ea"/>
                          <a:cs typeface="+mn-cs"/>
                        </a:rPr>
                        <a:t>3. ve 4. Sınıf düzeyinde Grup taramasında yeterli performansı gösteren öğrencilerin yetenek alanlarına (resim, müzik ve genel zihinsel yetenek) göre bireysel değerlendirmeleri yapılacaktır.</a:t>
                      </a:r>
                      <a:endParaRPr lang="tr-TR" dirty="0"/>
                    </a:p>
                  </a:txBody>
                  <a:tcPr anchor="ct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395536" y="2780928"/>
            <a:ext cx="8229600" cy="1368152"/>
          </a:xfrm>
          <a:prstGeom prst="rect">
            <a:avLst/>
          </a:prstGeom>
          <a:solidFill>
            <a:srgbClr val="FFFFFF"/>
          </a:solidFill>
          <a:ln w="9525" algn="ctr">
            <a:solidFill>
              <a:srgbClr val="000000"/>
            </a:solidFill>
            <a:miter lim="800000"/>
            <a:headEnd/>
            <a:tailEnd/>
          </a:ln>
          <a:effectLst/>
        </p:spPr>
        <p:txBody>
          <a:bodyPr anchor="ctr"/>
          <a:lstStyle/>
          <a:p>
            <a:pPr lvl="0" algn="ctr"/>
            <a:r>
              <a:rPr lang="tr-TR" sz="3200" b="1" dirty="0"/>
              <a:t>Bilim ve Sanat Merkezleri Tanılama Sonuçlarının Açıklanması</a:t>
            </a:r>
            <a:endParaRPr lang="tr-TR" sz="3200" dirty="0"/>
          </a:p>
        </p:txBody>
      </p:sp>
      <p:sp>
        <p:nvSpPr>
          <p:cNvPr id="2" name="Dikdörtgen 1"/>
          <p:cNvSpPr/>
          <p:nvPr/>
        </p:nvSpPr>
        <p:spPr>
          <a:xfrm>
            <a:off x="179388" y="1341438"/>
            <a:ext cx="8713092" cy="830997"/>
          </a:xfrm>
          <a:prstGeom prst="rect">
            <a:avLst/>
          </a:prstGeom>
        </p:spPr>
        <p:txBody>
          <a:bodyPr wrap="square">
            <a:spAutoFit/>
          </a:bodyPr>
          <a:lstStyle/>
          <a:p>
            <a:pPr>
              <a:defRPr/>
            </a:pPr>
            <a:endParaRPr lang="tr-TR" sz="2400" i="1" dirty="0"/>
          </a:p>
          <a:p>
            <a:pPr marL="342900" indent="-342900">
              <a:buFont typeface="Arial" panose="020B0604020202020204" pitchFamily="34" charset="0"/>
              <a:buChar char="•"/>
              <a:defRPr/>
            </a:pPr>
            <a:endParaRPr lang="tr-TR" sz="2400" i="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388" y="1341438"/>
            <a:ext cx="8713092" cy="830997"/>
          </a:xfrm>
          <a:prstGeom prst="rect">
            <a:avLst/>
          </a:prstGeom>
        </p:spPr>
        <p:txBody>
          <a:bodyPr wrap="square">
            <a:spAutoFit/>
          </a:bodyPr>
          <a:lstStyle/>
          <a:p>
            <a:pPr>
              <a:defRPr/>
            </a:pPr>
            <a:endParaRPr lang="tr-TR" sz="2400" i="1" dirty="0"/>
          </a:p>
          <a:p>
            <a:pPr marL="342900" indent="-342900">
              <a:buFont typeface="Arial" panose="020B0604020202020204" pitchFamily="34" charset="0"/>
              <a:buChar char="•"/>
              <a:defRPr/>
            </a:pPr>
            <a:endParaRPr lang="tr-TR" sz="2400" i="1" dirty="0"/>
          </a:p>
        </p:txBody>
      </p:sp>
      <p:graphicFrame>
        <p:nvGraphicFramePr>
          <p:cNvPr id="8" name="7 Tablo"/>
          <p:cNvGraphicFramePr>
            <a:graphicFrameLocks noGrp="1"/>
          </p:cNvGraphicFramePr>
          <p:nvPr/>
        </p:nvGraphicFramePr>
        <p:xfrm>
          <a:off x="539552" y="1124744"/>
          <a:ext cx="8064896" cy="4608512"/>
        </p:xfrm>
        <a:graphic>
          <a:graphicData uri="http://schemas.openxmlformats.org/drawingml/2006/table">
            <a:tbl>
              <a:tblPr firstRow="1" bandRow="1">
                <a:tableStyleId>{5C22544A-7EE6-4342-B048-85BDC9FD1C3A}</a:tableStyleId>
              </a:tblPr>
              <a:tblGrid>
                <a:gridCol w="1866874"/>
                <a:gridCol w="6198022"/>
              </a:tblGrid>
              <a:tr h="2093649">
                <a:tc>
                  <a:txBody>
                    <a:bodyPr/>
                    <a:lstStyle/>
                    <a:p>
                      <a:r>
                        <a:rPr kumimoji="0" lang="tr-TR" sz="1800" b="1" kern="1200" dirty="0" smtClean="0">
                          <a:solidFill>
                            <a:schemeClr val="lt1"/>
                          </a:solidFill>
                          <a:latin typeface="+mn-lt"/>
                          <a:ea typeface="+mn-ea"/>
                          <a:cs typeface="+mn-cs"/>
                        </a:rPr>
                        <a:t>27.06.2016</a:t>
                      </a:r>
                    </a:p>
                    <a:p>
                      <a:r>
                        <a:rPr kumimoji="0" lang="tr-TR" sz="1800" b="1" kern="1200" dirty="0" smtClean="0">
                          <a:solidFill>
                            <a:schemeClr val="lt1"/>
                          </a:solidFill>
                          <a:latin typeface="+mn-lt"/>
                          <a:ea typeface="+mn-ea"/>
                          <a:cs typeface="+mn-cs"/>
                        </a:rPr>
                        <a:t>16.07.2016</a:t>
                      </a:r>
                      <a:endParaRPr lang="tr-TR" dirty="0"/>
                    </a:p>
                  </a:txBody>
                  <a:tcPr anchor="ctr"/>
                </a:tc>
                <a:tc>
                  <a:txBody>
                    <a:bodyPr/>
                    <a:lstStyle/>
                    <a:p>
                      <a:pPr algn="ctr"/>
                      <a:r>
                        <a:rPr kumimoji="0" lang="tr-TR" sz="1800" b="1" kern="1200" dirty="0" smtClean="0">
                          <a:solidFill>
                            <a:schemeClr val="lt1"/>
                          </a:solidFill>
                          <a:latin typeface="+mn-lt"/>
                          <a:ea typeface="+mn-ea"/>
                          <a:cs typeface="+mn-cs"/>
                        </a:rPr>
                        <a:t>1, 2, 3 ve 4. Sınıf düzeyinde yetenek alanlarına göre yapılan bireysel değerlendirme sonuçları Genel Müdürlüğe istenen şekilde bildirilecektir.</a:t>
                      </a:r>
                      <a:endParaRPr lang="tr-TR" dirty="0"/>
                    </a:p>
                  </a:txBody>
                  <a:tcPr anchor="ctr"/>
                </a:tc>
              </a:tr>
              <a:tr h="2514863">
                <a:tc>
                  <a:txBody>
                    <a:bodyPr/>
                    <a:lstStyle/>
                    <a:p>
                      <a:pPr algn="ctr"/>
                      <a:r>
                        <a:rPr kumimoji="0" lang="tr-TR" sz="1800" b="1" kern="1200" dirty="0" smtClean="0">
                          <a:solidFill>
                            <a:schemeClr val="dk1"/>
                          </a:solidFill>
                          <a:latin typeface="+mn-lt"/>
                          <a:ea typeface="+mn-ea"/>
                          <a:cs typeface="+mn-cs"/>
                        </a:rPr>
                        <a:t>10.08.2016</a:t>
                      </a:r>
                      <a:endParaRPr lang="tr-TR" dirty="0"/>
                    </a:p>
                  </a:txBody>
                  <a:tcPr anchor="ctr"/>
                </a:tc>
                <a:tc>
                  <a:txBody>
                    <a:bodyPr/>
                    <a:lstStyle/>
                    <a:p>
                      <a:pPr algn="ctr"/>
                      <a:r>
                        <a:rPr kumimoji="0" lang="tr-TR" sz="1800" kern="1200" dirty="0" smtClean="0">
                          <a:solidFill>
                            <a:schemeClr val="dk1"/>
                          </a:solidFill>
                          <a:latin typeface="+mn-lt"/>
                          <a:ea typeface="+mn-ea"/>
                          <a:cs typeface="+mn-cs"/>
                        </a:rPr>
                        <a:t>Bireysel inceleme sonucu </a:t>
                      </a:r>
                      <a:r>
                        <a:rPr kumimoji="0" lang="tr-TR" sz="1800" kern="1200" dirty="0" err="1" smtClean="0">
                          <a:solidFill>
                            <a:schemeClr val="dk1"/>
                          </a:solidFill>
                          <a:latin typeface="+mn-lt"/>
                          <a:ea typeface="+mn-ea"/>
                          <a:cs typeface="+mn-cs"/>
                        </a:rPr>
                        <a:t>BİLSEM'e</a:t>
                      </a:r>
                      <a:r>
                        <a:rPr kumimoji="0" lang="tr-TR" sz="1800" kern="1200" dirty="0" smtClean="0">
                          <a:solidFill>
                            <a:schemeClr val="dk1"/>
                          </a:solidFill>
                          <a:latin typeface="+mn-lt"/>
                          <a:ea typeface="+mn-ea"/>
                          <a:cs typeface="+mn-cs"/>
                        </a:rPr>
                        <a:t> yerleşme hakkı kazanan öğrenciler www.</a:t>
                      </a:r>
                      <a:r>
                        <a:rPr kumimoji="0" lang="tr-TR" sz="1800" kern="1200" dirty="0" err="1" smtClean="0">
                          <a:solidFill>
                            <a:schemeClr val="dk1"/>
                          </a:solidFill>
                          <a:latin typeface="+mn-lt"/>
                          <a:ea typeface="+mn-ea"/>
                          <a:cs typeface="+mn-cs"/>
                        </a:rPr>
                        <a:t>meb</a:t>
                      </a:r>
                      <a:r>
                        <a:rPr kumimoji="0" lang="tr-TR" sz="1800" kern="1200" dirty="0" smtClean="0">
                          <a:solidFill>
                            <a:schemeClr val="dk1"/>
                          </a:solidFill>
                          <a:latin typeface="+mn-lt"/>
                          <a:ea typeface="+mn-ea"/>
                          <a:cs typeface="+mn-cs"/>
                        </a:rPr>
                        <a:t>.gov.tr adresinden duyurulacaktır.</a:t>
                      </a:r>
                      <a:endParaRPr lang="tr-TR" dirty="0"/>
                    </a:p>
                  </a:txBody>
                  <a:tcPr anchor="ct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algn="ctr"/>
            <a:r>
              <a:rPr lang="tr-TR" altLang="tr-TR" sz="3200" b="1" dirty="0" smtClean="0"/>
              <a:t>ÖZEL YETENEKLİ </a:t>
            </a:r>
            <a:r>
              <a:rPr lang="tr-TR" altLang="tr-TR" sz="3200" b="1" dirty="0"/>
              <a:t>ÇOCUKLARIN SORUNLARI</a:t>
            </a:r>
          </a:p>
        </p:txBody>
      </p:sp>
      <p:sp>
        <p:nvSpPr>
          <p:cNvPr id="24579" name="AutoShape 3"/>
          <p:cNvSpPr>
            <a:spLocks noChangeArrowheads="1"/>
          </p:cNvSpPr>
          <p:nvPr/>
        </p:nvSpPr>
        <p:spPr bwMode="auto">
          <a:xfrm>
            <a:off x="588963" y="1407506"/>
            <a:ext cx="8159501" cy="4597003"/>
          </a:xfrm>
          <a:prstGeom prst="roundRect">
            <a:avLst>
              <a:gd name="adj" fmla="val 16667"/>
            </a:avLst>
          </a:prstGeom>
          <a:noFill/>
          <a:ln w="38100">
            <a:solidFill>
              <a:schemeClr val="tx1"/>
            </a:solidFill>
            <a:round/>
            <a:headEnd/>
            <a:tailEnd/>
          </a:ln>
          <a:effectLst/>
        </p:spPr>
        <p:txBody>
          <a:bodyPr wrap="square" anchor="ctr">
            <a:spAutoFit/>
          </a:bodyPr>
          <a:lstStyle/>
          <a:p>
            <a:pPr algn="just"/>
            <a:r>
              <a:rPr lang="tr-TR" altLang="tr-TR" sz="2400" b="1"/>
              <a:t>1.Yeteneğin erken fark edilememesi ve müdahalede gecikme:</a:t>
            </a:r>
            <a:endParaRPr lang="tr-TR" altLang="tr-TR" sz="2400"/>
          </a:p>
          <a:p>
            <a:pPr algn="just"/>
            <a:r>
              <a:rPr lang="tr-TR" altLang="tr-TR" sz="2400"/>
              <a:t>   </a:t>
            </a:r>
          </a:p>
          <a:p>
            <a:pPr algn="just"/>
            <a:r>
              <a:rPr lang="tr-TR" altLang="tr-TR" sz="2400"/>
              <a:t>Beyin gelişimi olarak altın değerindeki erken çocukluk  (0-3 yaş) dönemi, çocuğun içinde bulunduğu doğal ortam ne katabiliyorsa o kadarlık bir yaşantı çeşitliliği ile sınırlı kalmaktadır.</a:t>
            </a:r>
          </a:p>
          <a:p>
            <a:pPr algn="just"/>
            <a:r>
              <a:rPr lang="tr-TR" altLang="tr-TR" sz="2400"/>
              <a:t>   Erken fark edilemeyen üstün yeteneklilerin potansiyellerinin ortaya çıkarılması ve geliştirilmesi güçleşmektedir.</a:t>
            </a:r>
          </a:p>
          <a:p>
            <a:pPr algn="just"/>
            <a:endParaRPr lang="tr-TR" altLang="tr-TR" sz="2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algn="ctr"/>
            <a:r>
              <a:rPr lang="tr-TR" altLang="tr-TR" sz="3200" b="1" dirty="0" smtClean="0"/>
              <a:t>ÖZEL YETENEKLİ </a:t>
            </a:r>
            <a:r>
              <a:rPr lang="tr-TR" altLang="tr-TR" sz="3200" b="1" dirty="0"/>
              <a:t>ÇOCUKLARIN SORUNLARI</a:t>
            </a:r>
          </a:p>
        </p:txBody>
      </p:sp>
      <p:sp>
        <p:nvSpPr>
          <p:cNvPr id="25603" name="AutoShape 3"/>
          <p:cNvSpPr>
            <a:spLocks noChangeArrowheads="1"/>
          </p:cNvSpPr>
          <p:nvPr/>
        </p:nvSpPr>
        <p:spPr bwMode="auto">
          <a:xfrm>
            <a:off x="615950" y="1484313"/>
            <a:ext cx="7988498" cy="1747837"/>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dirty="0"/>
              <a:t>2. Farklılık hissi:</a:t>
            </a:r>
          </a:p>
          <a:p>
            <a:pPr algn="just"/>
            <a:endParaRPr lang="tr-TR" altLang="tr-TR" sz="2400" dirty="0"/>
          </a:p>
          <a:p>
            <a:pPr algn="just"/>
            <a:r>
              <a:rPr lang="tr-TR" altLang="tr-TR" sz="2400" dirty="0"/>
              <a:t>Yaşıtlarından farklı hissederek yalnız ve yetersiz bir sosyal hayat yaşayabilirler.</a:t>
            </a:r>
          </a:p>
        </p:txBody>
      </p:sp>
      <p:sp>
        <p:nvSpPr>
          <p:cNvPr id="25604" name="AutoShape 4"/>
          <p:cNvSpPr>
            <a:spLocks noChangeArrowheads="1"/>
          </p:cNvSpPr>
          <p:nvPr/>
        </p:nvSpPr>
        <p:spPr bwMode="auto">
          <a:xfrm>
            <a:off x="611560" y="3563089"/>
            <a:ext cx="7992888" cy="2145268"/>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dirty="0"/>
              <a:t>3. Eğitim sisteminin kalıpçı yaklaşımı:</a:t>
            </a:r>
          </a:p>
          <a:p>
            <a:pPr algn="just"/>
            <a:r>
              <a:rPr lang="tr-TR" altLang="tr-TR" sz="2400" dirty="0"/>
              <a:t>  </a:t>
            </a:r>
          </a:p>
          <a:p>
            <a:pPr algn="just"/>
            <a:r>
              <a:rPr lang="tr-TR" altLang="tr-TR" sz="2400" dirty="0"/>
              <a:t>Tek tip müfredat uygulaması, sınıfların kalabalıklığı, öğretmenlerin ortalama öğrenciye göre dersini planlama durumu üstün yeteneği köreltmektedir.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57200" y="134938"/>
            <a:ext cx="8229600" cy="977900"/>
          </a:xfrm>
          <a:prstGeom prst="rect">
            <a:avLst/>
          </a:prstGeom>
          <a:solidFill>
            <a:srgbClr val="FFFFFF"/>
          </a:solidFill>
          <a:ln w="9525" algn="ctr">
            <a:solidFill>
              <a:srgbClr val="000000"/>
            </a:solidFill>
            <a:miter lim="800000"/>
            <a:headEnd/>
            <a:tailEnd/>
          </a:ln>
          <a:effectLst/>
        </p:spPr>
        <p:txBody>
          <a:bodyPr/>
          <a:lstStyle/>
          <a:p>
            <a:pPr algn="ctr"/>
            <a:r>
              <a:rPr lang="tr-TR" altLang="tr-TR" sz="3200" b="1" dirty="0" smtClean="0"/>
              <a:t>ÖZEL YETENEKLİ </a:t>
            </a:r>
            <a:r>
              <a:rPr lang="tr-TR" altLang="tr-TR" sz="3200" b="1" dirty="0"/>
              <a:t>ÇOCUKLARIN SORUNLARI</a:t>
            </a:r>
          </a:p>
        </p:txBody>
      </p:sp>
      <p:sp>
        <p:nvSpPr>
          <p:cNvPr id="26627" name="AutoShape 3"/>
          <p:cNvSpPr>
            <a:spLocks noChangeArrowheads="1"/>
          </p:cNvSpPr>
          <p:nvPr/>
        </p:nvSpPr>
        <p:spPr bwMode="auto">
          <a:xfrm>
            <a:off x="536575" y="1216938"/>
            <a:ext cx="8211889" cy="2962513"/>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dirty="0"/>
              <a:t>4. Ölçülü zorlukla karşılaşmama:</a:t>
            </a:r>
          </a:p>
          <a:p>
            <a:pPr algn="just"/>
            <a:endParaRPr lang="tr-TR" altLang="tr-TR" sz="2400" b="1" dirty="0"/>
          </a:p>
          <a:p>
            <a:pPr algn="just"/>
            <a:r>
              <a:rPr lang="tr-TR" altLang="tr-TR" sz="2400" dirty="0"/>
              <a:t>Zorluklarla karşılaşmayan üstün yetenekliler bir süre sonra ‘ben her şeyi yapabilirim’ düşüncesine kapılabilirler. Bu durumda işin kolayına kaçan, sabırsız ve şişirilmiş bir ego ile karşımıza çıkarlar. Ölçülü zorluklarla onları karşı karşıya getirmek gerekir..</a:t>
            </a:r>
          </a:p>
        </p:txBody>
      </p:sp>
      <p:sp>
        <p:nvSpPr>
          <p:cNvPr id="26628" name="AutoShape 4"/>
          <p:cNvSpPr>
            <a:spLocks noChangeArrowheads="1"/>
          </p:cNvSpPr>
          <p:nvPr/>
        </p:nvSpPr>
        <p:spPr bwMode="auto">
          <a:xfrm>
            <a:off x="611560" y="4293096"/>
            <a:ext cx="8202934" cy="1736646"/>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dirty="0"/>
              <a:t>5. Beklenenden düşük performans:</a:t>
            </a:r>
          </a:p>
          <a:p>
            <a:pPr algn="just"/>
            <a:r>
              <a:rPr lang="tr-TR" altLang="tr-TR" sz="2400" dirty="0"/>
              <a:t> </a:t>
            </a:r>
          </a:p>
          <a:p>
            <a:pPr algn="just"/>
            <a:r>
              <a:rPr lang="tr-TR" altLang="tr-TR" sz="2400" dirty="0"/>
              <a:t>Yaş ilerledikçe daha sık görülen bu durum çoğu kez yaşamdaki düşük performansa gidebilmektedir.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algn="ctr"/>
            <a:r>
              <a:rPr lang="tr-TR" altLang="tr-TR" sz="3200" b="1" dirty="0" smtClean="0"/>
              <a:t>ÖZEL YETENEKLİ </a:t>
            </a:r>
            <a:r>
              <a:rPr lang="tr-TR" altLang="tr-TR" sz="3200" b="1" dirty="0"/>
              <a:t>ÇOCUKLARIN SORUNLARI</a:t>
            </a:r>
          </a:p>
        </p:txBody>
      </p:sp>
      <p:sp>
        <p:nvSpPr>
          <p:cNvPr id="27651" name="AutoShape 3"/>
          <p:cNvSpPr>
            <a:spLocks noChangeArrowheads="1"/>
          </p:cNvSpPr>
          <p:nvPr/>
        </p:nvSpPr>
        <p:spPr bwMode="auto">
          <a:xfrm>
            <a:off x="576262" y="1231900"/>
            <a:ext cx="8100193" cy="2557463"/>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a:t>6 .Sistematik çalışma ve düzen eksikliği:</a:t>
            </a:r>
          </a:p>
          <a:p>
            <a:pPr algn="just"/>
            <a:endParaRPr lang="tr-TR" altLang="tr-TR" sz="2400" b="1"/>
          </a:p>
          <a:p>
            <a:pPr algn="just"/>
            <a:r>
              <a:rPr lang="tr-TR" altLang="tr-TR" sz="2400"/>
              <a:t>Zeka ile sorunların üstesinden gelme becerisi genelde sistematik çalışmayı engellemektedir. Yeteneğin yaratıcılığa dönüşmesi için bu durum engel teşkil etmektedir.</a:t>
            </a:r>
          </a:p>
        </p:txBody>
      </p:sp>
      <p:sp>
        <p:nvSpPr>
          <p:cNvPr id="27652" name="AutoShape 4"/>
          <p:cNvSpPr>
            <a:spLocks noChangeArrowheads="1"/>
          </p:cNvSpPr>
          <p:nvPr/>
        </p:nvSpPr>
        <p:spPr bwMode="auto">
          <a:xfrm>
            <a:off x="683568" y="4077072"/>
            <a:ext cx="8064896" cy="1747838"/>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a:t>7. Gerçekçi olmayan hedefler:</a:t>
            </a:r>
          </a:p>
          <a:p>
            <a:pPr algn="just"/>
            <a:endParaRPr lang="tr-TR" altLang="tr-TR" sz="2400" b="1"/>
          </a:p>
          <a:p>
            <a:pPr algn="just"/>
            <a:r>
              <a:rPr lang="tr-TR" altLang="tr-TR" sz="2400"/>
              <a:t>Gerçekçi olmayan hedefler koyarak kendilerini baskı altına alabilirler.</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457200" y="44450"/>
            <a:ext cx="8229600" cy="977900"/>
          </a:xfrm>
          <a:prstGeom prst="rect">
            <a:avLst/>
          </a:prstGeom>
          <a:solidFill>
            <a:srgbClr val="FFFFFF"/>
          </a:solidFill>
          <a:ln w="9525" algn="ctr">
            <a:solidFill>
              <a:srgbClr val="000000"/>
            </a:solidFill>
            <a:miter lim="800000"/>
            <a:headEnd/>
            <a:tailEnd/>
          </a:ln>
          <a:effectLst/>
        </p:spPr>
        <p:txBody>
          <a:bodyPr/>
          <a:lstStyle/>
          <a:p>
            <a:pPr algn="ctr"/>
            <a:r>
              <a:rPr lang="tr-TR" altLang="tr-TR" sz="3200" b="1" dirty="0" smtClean="0"/>
              <a:t>ÖZEL YETENEKLİ </a:t>
            </a:r>
            <a:r>
              <a:rPr lang="tr-TR" altLang="tr-TR" sz="3200" b="1" dirty="0"/>
              <a:t>ÇOCUKLARIN SORUNLARI</a:t>
            </a:r>
          </a:p>
        </p:txBody>
      </p:sp>
      <p:sp>
        <p:nvSpPr>
          <p:cNvPr id="28675" name="AutoShape 5"/>
          <p:cNvSpPr>
            <a:spLocks noChangeArrowheads="1"/>
          </p:cNvSpPr>
          <p:nvPr/>
        </p:nvSpPr>
        <p:spPr bwMode="auto">
          <a:xfrm>
            <a:off x="557213" y="3737530"/>
            <a:ext cx="8119243" cy="2145268"/>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dirty="0"/>
              <a:t>9. Kendini gerçekleştirememe ve hayal kırıklığı:</a:t>
            </a:r>
          </a:p>
          <a:p>
            <a:pPr algn="just"/>
            <a:r>
              <a:rPr lang="tr-TR" altLang="tr-TR" sz="2400" dirty="0" smtClean="0"/>
              <a:t>Ergenlik </a:t>
            </a:r>
            <a:r>
              <a:rPr lang="tr-TR" altLang="tr-TR" sz="2400" dirty="0"/>
              <a:t>sonrası dönemlerde gözlenen sorunlardan bir tanesi de yeteneklerin geliştirilmemesinden ya da işe yaramamasından kaynaklanan hayal kırıklığı, umutsuzluk ve bezginlik gibi duyguların öne çıkmasıdır.</a:t>
            </a:r>
          </a:p>
        </p:txBody>
      </p:sp>
      <p:sp>
        <p:nvSpPr>
          <p:cNvPr id="28676" name="AutoShape 6"/>
          <p:cNvSpPr>
            <a:spLocks noChangeArrowheads="1"/>
          </p:cNvSpPr>
          <p:nvPr/>
        </p:nvSpPr>
        <p:spPr bwMode="auto">
          <a:xfrm>
            <a:off x="641350" y="1535946"/>
            <a:ext cx="8035106" cy="1736646"/>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dirty="0"/>
              <a:t>8. Ebeveyn idealleri</a:t>
            </a:r>
          </a:p>
          <a:p>
            <a:pPr algn="just"/>
            <a:r>
              <a:rPr lang="tr-TR" altLang="tr-TR" sz="2400" dirty="0"/>
              <a:t>  </a:t>
            </a:r>
            <a:r>
              <a:rPr lang="tr-TR" altLang="tr-TR" sz="2400" dirty="0" smtClean="0"/>
              <a:t>Anne </a:t>
            </a:r>
            <a:r>
              <a:rPr lang="tr-TR" altLang="tr-TR" sz="2400" dirty="0"/>
              <a:t>veya baba kendi hayatında gerçekleştiremediği  ya da tam tersine çok yetenekli olduğu alanlardaki başarıları üstün yetenekli çocuklardan beklerler.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457200" y="44450"/>
            <a:ext cx="8229600" cy="977900"/>
          </a:xfrm>
          <a:prstGeom prst="rect">
            <a:avLst/>
          </a:prstGeom>
          <a:solidFill>
            <a:srgbClr val="FFFFFF"/>
          </a:solidFill>
          <a:ln w="9525" algn="ctr">
            <a:solidFill>
              <a:srgbClr val="000000"/>
            </a:solidFill>
            <a:miter lim="800000"/>
            <a:headEnd/>
            <a:tailEnd/>
          </a:ln>
          <a:effectLst/>
        </p:spPr>
        <p:txBody>
          <a:bodyPr/>
          <a:lstStyle/>
          <a:p>
            <a:pPr algn="ctr"/>
            <a:r>
              <a:rPr lang="tr-TR" altLang="tr-TR" sz="3200" b="1" dirty="0" smtClean="0"/>
              <a:t>ÖZEL YETENEKLİ </a:t>
            </a:r>
            <a:r>
              <a:rPr lang="tr-TR" altLang="tr-TR" sz="3200" b="1" dirty="0"/>
              <a:t>ÇOCUKLARIN SORUNLARI</a:t>
            </a:r>
          </a:p>
        </p:txBody>
      </p:sp>
      <p:sp>
        <p:nvSpPr>
          <p:cNvPr id="29699" name="AutoShape 4"/>
          <p:cNvSpPr>
            <a:spLocks noChangeArrowheads="1"/>
          </p:cNvSpPr>
          <p:nvPr/>
        </p:nvSpPr>
        <p:spPr bwMode="auto">
          <a:xfrm>
            <a:off x="467544" y="4043591"/>
            <a:ext cx="8352928" cy="2145268"/>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dirty="0"/>
              <a:t>11. Başarı baskısı:</a:t>
            </a:r>
          </a:p>
          <a:p>
            <a:pPr algn="just"/>
            <a:r>
              <a:rPr lang="tr-TR" altLang="tr-TR" sz="2400" dirty="0" smtClean="0"/>
              <a:t>Üstün </a:t>
            </a:r>
            <a:r>
              <a:rPr lang="tr-TR" altLang="tr-TR" sz="2400" dirty="0"/>
              <a:t>yetenekli çocukların farklılığı aileleri veya çevreleri tarafından fark edildiğinde, çocukların her alanda başarılı olması yönünde baskıya alınmaya başlarlar.</a:t>
            </a:r>
          </a:p>
        </p:txBody>
      </p:sp>
      <p:sp>
        <p:nvSpPr>
          <p:cNvPr id="29700" name="AutoShape 5"/>
          <p:cNvSpPr>
            <a:spLocks noChangeArrowheads="1"/>
          </p:cNvSpPr>
          <p:nvPr/>
        </p:nvSpPr>
        <p:spPr bwMode="auto">
          <a:xfrm>
            <a:off x="323528" y="1329730"/>
            <a:ext cx="8424936" cy="2553891"/>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dirty="0"/>
              <a:t>10. Ters çalışan ödül ve ceza ortamı:</a:t>
            </a:r>
          </a:p>
          <a:p>
            <a:pPr algn="just"/>
            <a:r>
              <a:rPr lang="tr-TR" altLang="tr-TR" sz="2400" dirty="0"/>
              <a:t>Toplum tarafından farklılığın değil aynılığın, sorgulamanın değil cevapları bilmenin, kendi başına davranmanın değil gruba uymanın, yaratıcılığın değil geleneği sürdürmenin onaylanmasından dolayı üstün yetenekliler cezalandırılmaktadır.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3"/>
          <p:cNvSpPr>
            <a:spLocks noChangeArrowheads="1"/>
          </p:cNvSpPr>
          <p:nvPr/>
        </p:nvSpPr>
        <p:spPr bwMode="auto">
          <a:xfrm>
            <a:off x="4584700" y="1557338"/>
            <a:ext cx="4379913" cy="4751387"/>
          </a:xfrm>
          <a:prstGeom prst="roundRect">
            <a:avLst>
              <a:gd name="adj" fmla="val 13745"/>
            </a:avLst>
          </a:prstGeom>
          <a:noFill/>
          <a:ln w="38100">
            <a:solidFill>
              <a:schemeClr val="tx1"/>
            </a:solidFill>
            <a:round/>
            <a:headEnd/>
            <a:tailEnd/>
          </a:ln>
          <a:effectLst/>
        </p:spPr>
        <p:txBody>
          <a:bodyPr wrap="none" anchor="ctr"/>
          <a:lstStyle/>
          <a:p>
            <a:endParaRPr lang="tr-TR" altLang="tr-TR" dirty="0"/>
          </a:p>
        </p:txBody>
      </p:sp>
      <p:sp>
        <p:nvSpPr>
          <p:cNvPr id="48136" name="Rectangle 8"/>
          <p:cNvSpPr>
            <a:spLocks noChangeArrowheads="1"/>
          </p:cNvSpPr>
          <p:nvPr/>
        </p:nvSpPr>
        <p:spPr bwMode="gray">
          <a:xfrm rot="3419336">
            <a:off x="1322387" y="258763"/>
            <a:ext cx="923925" cy="1003300"/>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flatTx/>
          </a:bodyPr>
          <a:lstStyle/>
          <a:p>
            <a:pPr>
              <a:defRPr/>
            </a:pPr>
            <a:endParaRPr lang="tr-TR" dirty="0"/>
          </a:p>
        </p:txBody>
      </p:sp>
      <p:grpSp>
        <p:nvGrpSpPr>
          <p:cNvPr id="11268" name="Group 9"/>
          <p:cNvGrpSpPr>
            <a:grpSpLocks/>
          </p:cNvGrpSpPr>
          <p:nvPr/>
        </p:nvGrpSpPr>
        <p:grpSpPr bwMode="auto">
          <a:xfrm>
            <a:off x="2311400" y="557213"/>
            <a:ext cx="4446588" cy="109537"/>
            <a:chOff x="2003" y="3439"/>
            <a:chExt cx="468" cy="244"/>
          </a:xfrm>
        </p:grpSpPr>
        <p:sp>
          <p:nvSpPr>
            <p:cNvPr id="11275" name="Oval 10"/>
            <p:cNvSpPr>
              <a:spLocks noChangeArrowheads="1"/>
            </p:cNvSpPr>
            <p:nvPr/>
          </p:nvSpPr>
          <p:spPr bwMode="gray">
            <a:xfrm>
              <a:off x="2003" y="3439"/>
              <a:ext cx="79" cy="242"/>
            </a:xfrm>
            <a:prstGeom prst="ellipse">
              <a:avLst/>
            </a:prstGeom>
            <a:gradFill rotWithShape="0">
              <a:gsLst>
                <a:gs pos="0">
                  <a:srgbClr val="767676"/>
                </a:gs>
                <a:gs pos="50000">
                  <a:srgbClr val="FFFFFF"/>
                </a:gs>
                <a:gs pos="100000">
                  <a:srgbClr val="767676"/>
                </a:gs>
              </a:gsLst>
              <a:lin ang="5400000" scaled="1"/>
            </a:gradFill>
            <a:ln w="9525">
              <a:noFill/>
              <a:round/>
              <a:headEnd/>
              <a:tailEnd/>
            </a:ln>
            <a:effectLst/>
          </p:spPr>
          <p:txBody>
            <a:bodyPr wrap="none" anchor="ctr"/>
            <a:lstStyle/>
            <a:p>
              <a:endParaRPr lang="tr-TR" altLang="tr-TR" dirty="0"/>
            </a:p>
          </p:txBody>
        </p:sp>
        <p:sp>
          <p:nvSpPr>
            <p:cNvPr id="11276" name="Rectangle 11"/>
            <p:cNvSpPr>
              <a:spLocks noChangeArrowheads="1"/>
            </p:cNvSpPr>
            <p:nvPr/>
          </p:nvSpPr>
          <p:spPr bwMode="gray">
            <a:xfrm>
              <a:off x="2048" y="3441"/>
              <a:ext cx="388" cy="242"/>
            </a:xfrm>
            <a:prstGeom prst="rect">
              <a:avLst/>
            </a:prstGeom>
            <a:gradFill rotWithShape="0">
              <a:gsLst>
                <a:gs pos="0">
                  <a:srgbClr val="767676"/>
                </a:gs>
                <a:gs pos="50000">
                  <a:srgbClr val="FFFFFF"/>
                </a:gs>
                <a:gs pos="100000">
                  <a:srgbClr val="767676"/>
                </a:gs>
              </a:gsLst>
              <a:lin ang="5400000" scaled="1"/>
            </a:gradFill>
            <a:ln w="9525">
              <a:noFill/>
              <a:miter lim="800000"/>
              <a:headEnd/>
              <a:tailEnd/>
            </a:ln>
            <a:effectLst/>
          </p:spPr>
          <p:txBody>
            <a:bodyPr wrap="none" anchor="ctr"/>
            <a:lstStyle/>
            <a:p>
              <a:endParaRPr lang="tr-TR" altLang="tr-TR" dirty="0"/>
            </a:p>
          </p:txBody>
        </p:sp>
        <p:sp>
          <p:nvSpPr>
            <p:cNvPr id="48140" name="Oval 12"/>
            <p:cNvSpPr>
              <a:spLocks noChangeArrowheads="1"/>
            </p:cNvSpPr>
            <p:nvPr/>
          </p:nvSpPr>
          <p:spPr bwMode="gray">
            <a:xfrm>
              <a:off x="2400" y="3443"/>
              <a:ext cx="71" cy="233"/>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tr-TR" dirty="0"/>
            </a:p>
          </p:txBody>
        </p:sp>
        <p:sp>
          <p:nvSpPr>
            <p:cNvPr id="48141" name="Oval 13"/>
            <p:cNvSpPr>
              <a:spLocks noChangeArrowheads="1"/>
            </p:cNvSpPr>
            <p:nvPr/>
          </p:nvSpPr>
          <p:spPr bwMode="gray">
            <a:xfrm>
              <a:off x="2438" y="3520"/>
              <a:ext cx="20" cy="67"/>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defRPr/>
              </a:pPr>
              <a:endParaRPr lang="tr-TR" dirty="0"/>
            </a:p>
          </p:txBody>
        </p:sp>
      </p:grpSp>
      <p:sp>
        <p:nvSpPr>
          <p:cNvPr id="48142" name="Rectangle 14"/>
          <p:cNvSpPr>
            <a:spLocks noChangeArrowheads="1"/>
          </p:cNvSpPr>
          <p:nvPr/>
        </p:nvSpPr>
        <p:spPr bwMode="gray">
          <a:xfrm rot="3419336">
            <a:off x="5966619" y="254794"/>
            <a:ext cx="923925" cy="1004887"/>
          </a:xfrm>
          <a:prstGeom prst="rect">
            <a:avLst/>
          </a:prstGeom>
          <a:gradFill rotWithShape="1">
            <a:gsLst>
              <a:gs pos="0">
                <a:schemeClr val="accent2"/>
              </a:gs>
              <a:gs pos="100000">
                <a:schemeClr val="accent2">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2"/>
            </a:extrusion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flatTx/>
          </a:bodyPr>
          <a:lstStyle/>
          <a:p>
            <a:pPr>
              <a:defRPr/>
            </a:pPr>
            <a:endParaRPr lang="tr-TR" dirty="0"/>
          </a:p>
        </p:txBody>
      </p:sp>
      <p:sp>
        <p:nvSpPr>
          <p:cNvPr id="11270" name="Rectangle 27"/>
          <p:cNvSpPr>
            <a:spLocks noChangeArrowheads="1"/>
          </p:cNvSpPr>
          <p:nvPr/>
        </p:nvSpPr>
        <p:spPr bwMode="gray">
          <a:xfrm>
            <a:off x="1271588" y="519113"/>
            <a:ext cx="1147762" cy="396875"/>
          </a:xfrm>
          <a:prstGeom prst="rect">
            <a:avLst/>
          </a:prstGeom>
          <a:noFill/>
          <a:ln w="9525">
            <a:noFill/>
            <a:miter lim="800000"/>
            <a:headEnd/>
            <a:tailEnd/>
          </a:ln>
          <a:effectLst/>
        </p:spPr>
        <p:txBody>
          <a:bodyPr wrap="none">
            <a:spAutoFit/>
          </a:bodyPr>
          <a:lstStyle/>
          <a:p>
            <a:r>
              <a:rPr lang="tr-TR" altLang="tr-TR" sz="2000" b="1" dirty="0">
                <a:solidFill>
                  <a:srgbClr val="FFFF00"/>
                </a:solidFill>
              </a:rPr>
              <a:t>PARLAK</a:t>
            </a:r>
          </a:p>
        </p:txBody>
      </p:sp>
      <p:sp>
        <p:nvSpPr>
          <p:cNvPr id="48162" name="Rectangle 34"/>
          <p:cNvSpPr>
            <a:spLocks noChangeArrowheads="1"/>
          </p:cNvSpPr>
          <p:nvPr/>
        </p:nvSpPr>
        <p:spPr bwMode="auto">
          <a:xfrm>
            <a:off x="4716463" y="1704975"/>
            <a:ext cx="4331635" cy="4247317"/>
          </a:xfrm>
          <a:prstGeom prst="rect">
            <a:avLst/>
          </a:prstGeom>
          <a:noFill/>
          <a:ln w="9525">
            <a:noFill/>
            <a:miter lim="800000"/>
            <a:headEnd/>
            <a:tailEnd/>
          </a:ln>
          <a:effectLst/>
        </p:spPr>
        <p:txBody>
          <a:bodyPr wrap="none">
            <a:spAutoFit/>
          </a:bodyPr>
          <a:lstStyle/>
          <a:p>
            <a:r>
              <a:rPr lang="tr-TR" altLang="tr-TR" sz="1800" dirty="0"/>
              <a:t>Çok meraklıdır</a:t>
            </a:r>
          </a:p>
          <a:p>
            <a:r>
              <a:rPr lang="tr-TR" altLang="tr-TR" sz="1800" dirty="0"/>
              <a:t>Soruları detaylı bir şekilde tartışır</a:t>
            </a:r>
          </a:p>
          <a:p>
            <a:r>
              <a:rPr lang="tr-TR" altLang="tr-TR" sz="1800" dirty="0"/>
              <a:t>Sorular sorar</a:t>
            </a:r>
          </a:p>
          <a:p>
            <a:r>
              <a:rPr lang="tr-TR" altLang="tr-TR" sz="1800" dirty="0"/>
              <a:t>Gruptakilerin çok üstündedir</a:t>
            </a:r>
          </a:p>
          <a:p>
            <a:r>
              <a:rPr lang="tr-TR" altLang="tr-TR" sz="1800" dirty="0"/>
              <a:t>Çıkarımlarda bulunur</a:t>
            </a:r>
          </a:p>
          <a:p>
            <a:r>
              <a:rPr lang="tr-TR" altLang="tr-TR" sz="1800" dirty="0"/>
              <a:t>Meraklı bir gözlemcidir</a:t>
            </a:r>
          </a:p>
          <a:p>
            <a:r>
              <a:rPr lang="tr-TR" altLang="tr-TR" sz="1800" dirty="0"/>
              <a:t>Projeler başlatır</a:t>
            </a:r>
          </a:p>
          <a:p>
            <a:r>
              <a:rPr lang="tr-TR" altLang="tr-TR" sz="1800" dirty="0"/>
              <a:t>Sıra dışı ve uçuk fikirleri vardır</a:t>
            </a:r>
          </a:p>
          <a:p>
            <a:r>
              <a:rPr lang="tr-TR" altLang="tr-TR" sz="1800" dirty="0"/>
              <a:t>Öğrenmekten hoşlanır</a:t>
            </a:r>
          </a:p>
          <a:p>
            <a:r>
              <a:rPr lang="tr-TR" altLang="tr-TR" sz="1800" dirty="0"/>
              <a:t>İyi bir tahmincidir</a:t>
            </a:r>
          </a:p>
          <a:p>
            <a:r>
              <a:rPr lang="tr-TR" altLang="tr-TR" sz="1800" dirty="0"/>
              <a:t>Öğrenirken oldukça eleştireldir</a:t>
            </a:r>
          </a:p>
          <a:p>
            <a:r>
              <a:rPr lang="tr-TR" altLang="tr-TR" sz="1800" dirty="0"/>
              <a:t>Öğrenirken coşkuludur ve dikkatlidir</a:t>
            </a:r>
          </a:p>
          <a:p>
            <a:r>
              <a:rPr lang="tr-TR" altLang="tr-TR" sz="1800" dirty="0"/>
              <a:t>Verileni zaten bilmektedir</a:t>
            </a:r>
          </a:p>
          <a:p>
            <a:r>
              <a:rPr lang="tr-TR" altLang="tr-TR" sz="1800" dirty="0" smtClean="0"/>
              <a:t>Büyük </a:t>
            </a:r>
            <a:r>
              <a:rPr lang="tr-TR" altLang="tr-TR" sz="1800" dirty="0"/>
              <a:t>yaştakileri ve yetişkinleri seçer </a:t>
            </a:r>
          </a:p>
          <a:p>
            <a:r>
              <a:rPr lang="tr-TR" altLang="tr-TR" sz="1800" dirty="0"/>
              <a:t>Bilgiyi değiştirip uygular. </a:t>
            </a:r>
          </a:p>
        </p:txBody>
      </p:sp>
      <p:sp>
        <p:nvSpPr>
          <p:cNvPr id="11272" name="Rectangle 36"/>
          <p:cNvSpPr>
            <a:spLocks noChangeArrowheads="1"/>
          </p:cNvSpPr>
          <p:nvPr/>
        </p:nvSpPr>
        <p:spPr bwMode="gray">
          <a:xfrm>
            <a:off x="5918200" y="504825"/>
            <a:ext cx="1117600" cy="396875"/>
          </a:xfrm>
          <a:prstGeom prst="rect">
            <a:avLst/>
          </a:prstGeom>
          <a:noFill/>
          <a:ln w="9525">
            <a:noFill/>
            <a:miter lim="800000"/>
            <a:headEnd/>
            <a:tailEnd/>
          </a:ln>
          <a:effectLst/>
        </p:spPr>
        <p:txBody>
          <a:bodyPr wrap="none">
            <a:spAutoFit/>
          </a:bodyPr>
          <a:lstStyle/>
          <a:p>
            <a:r>
              <a:rPr lang="tr-TR" altLang="tr-TR" sz="2000" b="1" dirty="0"/>
              <a:t>ÜSTÜN</a:t>
            </a:r>
          </a:p>
        </p:txBody>
      </p:sp>
      <p:sp>
        <p:nvSpPr>
          <p:cNvPr id="48165" name="Rectangle 37"/>
          <p:cNvSpPr>
            <a:spLocks noChangeArrowheads="1"/>
          </p:cNvSpPr>
          <p:nvPr/>
        </p:nvSpPr>
        <p:spPr bwMode="auto">
          <a:xfrm>
            <a:off x="250825" y="1692275"/>
            <a:ext cx="4756150" cy="4486275"/>
          </a:xfrm>
          <a:prstGeom prst="rect">
            <a:avLst/>
          </a:prstGeom>
          <a:noFill/>
          <a:ln w="9525">
            <a:noFill/>
            <a:miter lim="800000"/>
            <a:headEnd/>
            <a:tailEnd/>
          </a:ln>
          <a:effectLst/>
        </p:spPr>
        <p:txBody>
          <a:bodyPr wrap="none">
            <a:spAutoFit/>
          </a:bodyPr>
          <a:lstStyle/>
          <a:p>
            <a:r>
              <a:rPr lang="tr-TR" altLang="tr-TR" sz="1800" dirty="0"/>
              <a:t>İlgilidir</a:t>
            </a:r>
          </a:p>
          <a:p>
            <a:r>
              <a:rPr lang="tr-TR" altLang="tr-TR" sz="1800" dirty="0"/>
              <a:t>Sorulara cevap verir		</a:t>
            </a:r>
          </a:p>
          <a:p>
            <a:r>
              <a:rPr lang="tr-TR" altLang="tr-TR" sz="1800" dirty="0"/>
              <a:t>Cevapları bilir			</a:t>
            </a:r>
          </a:p>
          <a:p>
            <a:r>
              <a:rPr lang="tr-TR" altLang="tr-TR" sz="1800" dirty="0"/>
              <a:t>Grubun en iyisidir			</a:t>
            </a:r>
          </a:p>
          <a:p>
            <a:r>
              <a:rPr lang="tr-TR" altLang="tr-TR" sz="1800" dirty="0"/>
              <a:t>Anlamı kavrar			</a:t>
            </a:r>
          </a:p>
          <a:p>
            <a:r>
              <a:rPr lang="tr-TR" altLang="tr-TR" sz="1800" dirty="0"/>
              <a:t>Dikkatlidir			</a:t>
            </a:r>
          </a:p>
          <a:p>
            <a:r>
              <a:rPr lang="tr-TR" altLang="tr-TR" sz="1800" dirty="0"/>
              <a:t>Çalışmayı tamamlar		</a:t>
            </a:r>
          </a:p>
          <a:p>
            <a:r>
              <a:rPr lang="tr-TR" altLang="tr-TR" sz="1800" dirty="0"/>
              <a:t>İyi fikirleri vardır</a:t>
            </a:r>
          </a:p>
          <a:p>
            <a:r>
              <a:rPr lang="tr-TR" altLang="tr-TR" sz="1800" dirty="0"/>
              <a:t>Okuldan hoşlanır		 	</a:t>
            </a:r>
          </a:p>
          <a:p>
            <a:r>
              <a:rPr lang="tr-TR" altLang="tr-TR" sz="1800" dirty="0"/>
              <a:t>İyi bir hafızaya sahiptir	</a:t>
            </a:r>
          </a:p>
          <a:p>
            <a:r>
              <a:rPr lang="tr-TR" altLang="tr-TR" sz="1800" dirty="0"/>
              <a:t>Öğrenerek mutlu olur		</a:t>
            </a:r>
          </a:p>
          <a:p>
            <a:r>
              <a:rPr lang="tr-TR" altLang="tr-TR" sz="1800" dirty="0"/>
              <a:t>Çabuk kavrar			</a:t>
            </a:r>
          </a:p>
          <a:p>
            <a:r>
              <a:rPr lang="tr-TR" altLang="tr-TR" sz="1800" dirty="0"/>
              <a:t>Kolay öğrenir			</a:t>
            </a:r>
          </a:p>
          <a:p>
            <a:r>
              <a:rPr lang="tr-TR" altLang="tr-TR" sz="1800" dirty="0"/>
              <a:t>Belli bir sırayla öğrenmekten hoşlanır	</a:t>
            </a:r>
          </a:p>
          <a:p>
            <a:r>
              <a:rPr lang="tr-TR" altLang="tr-TR" sz="1800" dirty="0"/>
              <a:t>Akranlarıyla olmaktan hoşlanır		</a:t>
            </a:r>
          </a:p>
          <a:p>
            <a:r>
              <a:rPr lang="tr-TR" altLang="tr-TR" sz="1800" dirty="0"/>
              <a:t>Bilgiyi özümser </a:t>
            </a:r>
          </a:p>
        </p:txBody>
      </p:sp>
      <p:sp>
        <p:nvSpPr>
          <p:cNvPr id="11274" name="AutoShape 38"/>
          <p:cNvSpPr>
            <a:spLocks noChangeArrowheads="1"/>
          </p:cNvSpPr>
          <p:nvPr/>
        </p:nvSpPr>
        <p:spPr bwMode="auto">
          <a:xfrm>
            <a:off x="98425" y="1557338"/>
            <a:ext cx="4257675" cy="4751387"/>
          </a:xfrm>
          <a:prstGeom prst="roundRect">
            <a:avLst>
              <a:gd name="adj" fmla="val 13745"/>
            </a:avLst>
          </a:prstGeom>
          <a:noFill/>
          <a:ln w="38100">
            <a:solidFill>
              <a:schemeClr val="tx1"/>
            </a:solidFill>
            <a:round/>
            <a:headEnd/>
            <a:tailEnd/>
          </a:ln>
          <a:effectLst/>
        </p:spPr>
        <p:txBody>
          <a:bodyPr wrap="none" anchor="ctr"/>
          <a:lstStyle/>
          <a:p>
            <a:endParaRPr lang="tr-TR" altLang="tr-TR"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algn="ctr"/>
            <a:r>
              <a:rPr lang="tr-TR" altLang="tr-TR" sz="3200" b="1" dirty="0" smtClean="0"/>
              <a:t>ÖZEL YETENEKLİ </a:t>
            </a:r>
            <a:r>
              <a:rPr lang="tr-TR" altLang="tr-TR" sz="3200" b="1" dirty="0"/>
              <a:t>ÇOCUKLARIN AİLELERİNİN SORUNLARI</a:t>
            </a:r>
          </a:p>
        </p:txBody>
      </p:sp>
      <p:sp>
        <p:nvSpPr>
          <p:cNvPr id="30723" name="AutoShape 3"/>
          <p:cNvSpPr>
            <a:spLocks noChangeArrowheads="1"/>
          </p:cNvSpPr>
          <p:nvPr/>
        </p:nvSpPr>
        <p:spPr bwMode="auto">
          <a:xfrm>
            <a:off x="615950" y="1182827"/>
            <a:ext cx="7988498" cy="1736646"/>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dirty="0"/>
              <a:t>Ailenin Üstün Yetenekli Çocukla Baş Etmesi</a:t>
            </a:r>
          </a:p>
          <a:p>
            <a:pPr algn="just"/>
            <a:endParaRPr lang="tr-TR" altLang="tr-TR" sz="2400" b="1" dirty="0"/>
          </a:p>
          <a:p>
            <a:pPr algn="just"/>
            <a:r>
              <a:rPr lang="tr-TR" altLang="tr-TR" sz="2400" dirty="0"/>
              <a:t>  Farklılığın bedeli döngüsü</a:t>
            </a:r>
          </a:p>
          <a:p>
            <a:pPr algn="just"/>
            <a:r>
              <a:rPr lang="tr-TR" altLang="tr-TR" sz="2400" dirty="0"/>
              <a:t>  Reddetme ya da abartma</a:t>
            </a:r>
          </a:p>
        </p:txBody>
      </p:sp>
      <p:sp>
        <p:nvSpPr>
          <p:cNvPr id="30724" name="AutoShape 4"/>
          <p:cNvSpPr>
            <a:spLocks noChangeArrowheads="1"/>
          </p:cNvSpPr>
          <p:nvPr/>
        </p:nvSpPr>
        <p:spPr bwMode="auto">
          <a:xfrm>
            <a:off x="683568" y="2996952"/>
            <a:ext cx="7920880" cy="1328023"/>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dirty="0"/>
              <a:t>Ailenin Kendi İçinde Farklılıkla Baş </a:t>
            </a:r>
            <a:r>
              <a:rPr lang="tr-TR" altLang="tr-TR" sz="2400" b="1" dirty="0" smtClean="0"/>
              <a:t>Etmesi</a:t>
            </a:r>
            <a:endParaRPr lang="tr-TR" altLang="tr-TR" sz="2400" b="1" dirty="0"/>
          </a:p>
          <a:p>
            <a:pPr algn="just"/>
            <a:endParaRPr lang="tr-TR" altLang="tr-TR" sz="2400" b="1" dirty="0"/>
          </a:p>
          <a:p>
            <a:pPr algn="just"/>
            <a:r>
              <a:rPr lang="tr-TR" altLang="tr-TR" sz="2400" dirty="0"/>
              <a:t>  Kardeş kıskançlığı</a:t>
            </a:r>
          </a:p>
        </p:txBody>
      </p:sp>
      <p:sp>
        <p:nvSpPr>
          <p:cNvPr id="30725" name="AutoShape 6"/>
          <p:cNvSpPr>
            <a:spLocks noChangeArrowheads="1"/>
          </p:cNvSpPr>
          <p:nvPr/>
        </p:nvSpPr>
        <p:spPr bwMode="auto">
          <a:xfrm>
            <a:off x="631824" y="4497831"/>
            <a:ext cx="7972623" cy="1736646"/>
          </a:xfrm>
          <a:prstGeom prst="roundRect">
            <a:avLst>
              <a:gd name="adj" fmla="val 16667"/>
            </a:avLst>
          </a:prstGeom>
          <a:noFill/>
          <a:ln w="38100" algn="ctr">
            <a:solidFill>
              <a:schemeClr val="tx1"/>
            </a:solidFill>
            <a:round/>
            <a:headEnd/>
            <a:tailEnd/>
          </a:ln>
          <a:effectLst/>
        </p:spPr>
        <p:txBody>
          <a:bodyPr wrap="square" anchor="ctr">
            <a:spAutoFit/>
          </a:bodyPr>
          <a:lstStyle/>
          <a:p>
            <a:pPr algn="just"/>
            <a:r>
              <a:rPr lang="tr-TR" altLang="tr-TR" sz="2400" b="1" dirty="0"/>
              <a:t>Ailenin Çevreyle Baş Etmesi</a:t>
            </a:r>
          </a:p>
          <a:p>
            <a:pPr algn="just"/>
            <a:endParaRPr lang="tr-TR" altLang="tr-TR" sz="2400" b="1" dirty="0"/>
          </a:p>
          <a:p>
            <a:pPr algn="just"/>
            <a:r>
              <a:rPr lang="tr-TR" altLang="tr-TR" sz="2400" b="1" dirty="0"/>
              <a:t> </a:t>
            </a:r>
            <a:r>
              <a:rPr lang="tr-TR" altLang="tr-TR" sz="2400" dirty="0"/>
              <a:t>(Onlar zekalarıyla her problemi çözebilirler, kimsenin yardımına ihtiyaçları yok kanısı)</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457200" y="147638"/>
            <a:ext cx="8229600" cy="617537"/>
          </a:xfrm>
          <a:prstGeom prst="rect">
            <a:avLst/>
          </a:prstGeom>
          <a:solidFill>
            <a:srgbClr val="FFFFFF"/>
          </a:solidFill>
          <a:ln w="9525" algn="ctr">
            <a:solidFill>
              <a:srgbClr val="000000"/>
            </a:solidFill>
            <a:miter lim="800000"/>
            <a:headEnd/>
            <a:tailEnd/>
          </a:ln>
          <a:effectLst/>
        </p:spPr>
        <p:txBody>
          <a:bodyPr/>
          <a:lstStyle/>
          <a:p>
            <a:pPr algn="ctr"/>
            <a:r>
              <a:rPr lang="tr-TR" altLang="tr-TR" sz="3200" b="1"/>
              <a:t>AİLELER NE YAPABİLİR ?</a:t>
            </a:r>
          </a:p>
        </p:txBody>
      </p:sp>
      <p:sp>
        <p:nvSpPr>
          <p:cNvPr id="31747" name="AutoShape 3"/>
          <p:cNvSpPr>
            <a:spLocks noChangeArrowheads="1"/>
          </p:cNvSpPr>
          <p:nvPr/>
        </p:nvSpPr>
        <p:spPr bwMode="auto">
          <a:xfrm>
            <a:off x="687388" y="-88858"/>
            <a:ext cx="7681912" cy="5822871"/>
          </a:xfrm>
          <a:prstGeom prst="roundRect">
            <a:avLst>
              <a:gd name="adj" fmla="val 16667"/>
            </a:avLst>
          </a:prstGeom>
          <a:noFill/>
          <a:ln w="38100" algn="ctr">
            <a:solidFill>
              <a:schemeClr val="tx1"/>
            </a:solidFill>
            <a:round/>
            <a:headEnd/>
            <a:tailEnd/>
          </a:ln>
          <a:effectLst/>
        </p:spPr>
        <p:txBody>
          <a:bodyPr anchor="ctr">
            <a:spAutoFit/>
          </a:bodyPr>
          <a:lstStyle/>
          <a:p>
            <a:pPr algn="just"/>
            <a:r>
              <a:rPr lang="tr-TR" altLang="tr-TR" sz="2400" dirty="0"/>
              <a:t>Farklılığı kabul etme</a:t>
            </a:r>
          </a:p>
          <a:p>
            <a:pPr algn="just"/>
            <a:endParaRPr lang="tr-TR" altLang="tr-TR" sz="2400" dirty="0" smtClean="0"/>
          </a:p>
          <a:p>
            <a:pPr algn="just"/>
            <a:r>
              <a:rPr lang="tr-TR" altLang="tr-TR" sz="2400" dirty="0" smtClean="0"/>
              <a:t>Yaparak </a:t>
            </a:r>
            <a:r>
              <a:rPr lang="tr-TR" altLang="tr-TR" sz="2400" dirty="0"/>
              <a:t>yaşayarak öğrenmenin önemi</a:t>
            </a:r>
          </a:p>
          <a:p>
            <a:pPr algn="just"/>
            <a:endParaRPr lang="tr-TR" altLang="tr-TR" sz="2400" dirty="0" smtClean="0"/>
          </a:p>
          <a:p>
            <a:pPr algn="just"/>
            <a:r>
              <a:rPr lang="tr-TR" altLang="tr-TR" sz="2400" dirty="0" smtClean="0"/>
              <a:t>Gelişimin </a:t>
            </a:r>
            <a:r>
              <a:rPr lang="tr-TR" altLang="tr-TR" sz="2400" dirty="0"/>
              <a:t>önünü kapatmama</a:t>
            </a:r>
          </a:p>
          <a:p>
            <a:pPr algn="just"/>
            <a:endParaRPr lang="tr-TR" altLang="tr-TR" sz="2400" dirty="0" smtClean="0"/>
          </a:p>
          <a:p>
            <a:pPr algn="just"/>
            <a:r>
              <a:rPr lang="tr-TR" altLang="tr-TR" sz="2400" dirty="0" smtClean="0"/>
              <a:t>Çok </a:t>
            </a:r>
            <a:r>
              <a:rPr lang="tr-TR" altLang="tr-TR" sz="2400" dirty="0"/>
              <a:t>Yönlü gelişimi özendirme</a:t>
            </a:r>
          </a:p>
          <a:p>
            <a:pPr algn="just"/>
            <a:endParaRPr lang="tr-TR" altLang="tr-TR" sz="2400" dirty="0" smtClean="0"/>
          </a:p>
          <a:p>
            <a:pPr algn="just"/>
            <a:r>
              <a:rPr lang="tr-TR" altLang="tr-TR" sz="2400" dirty="0" smtClean="0"/>
              <a:t>Yapılandırma </a:t>
            </a:r>
            <a:r>
              <a:rPr lang="tr-TR" altLang="tr-TR" sz="2400" dirty="0"/>
              <a:t>engellemeksizin sınırlar çizme</a:t>
            </a:r>
          </a:p>
          <a:p>
            <a:pPr algn="just"/>
            <a:endParaRPr lang="tr-TR" altLang="tr-TR" sz="2400" dirty="0" smtClean="0"/>
          </a:p>
          <a:p>
            <a:pPr algn="just"/>
            <a:r>
              <a:rPr lang="tr-TR" altLang="tr-TR" sz="2400" dirty="0" smtClean="0"/>
              <a:t>Bir </a:t>
            </a:r>
            <a:r>
              <a:rPr lang="tr-TR" altLang="tr-TR" sz="2400" dirty="0"/>
              <a:t>uzman bulma</a:t>
            </a:r>
          </a:p>
          <a:p>
            <a:pPr algn="just"/>
            <a:endParaRPr lang="tr-TR" altLang="tr-TR" sz="2400" dirty="0" smtClean="0"/>
          </a:p>
          <a:p>
            <a:pPr algn="just"/>
            <a:r>
              <a:rPr lang="tr-TR" altLang="tr-TR" sz="2400" dirty="0" smtClean="0"/>
              <a:t>Diğer </a:t>
            </a:r>
            <a:r>
              <a:rPr lang="tr-TR" altLang="tr-TR" sz="2400" dirty="0"/>
              <a:t>üstün yeteneklilerle ve aileleri ile dayanışma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algn="ctr"/>
            <a:r>
              <a:rPr lang="tr-TR" altLang="tr-TR" sz="3200" b="1"/>
              <a:t>AİLELERİN DİKKAT ETMESİ GEREKEN DURUMLAR</a:t>
            </a:r>
          </a:p>
        </p:txBody>
      </p:sp>
      <p:sp>
        <p:nvSpPr>
          <p:cNvPr id="32771" name="AutoShape 3"/>
          <p:cNvSpPr>
            <a:spLocks noChangeArrowheads="1"/>
          </p:cNvSpPr>
          <p:nvPr/>
        </p:nvSpPr>
        <p:spPr bwMode="auto">
          <a:xfrm>
            <a:off x="755650" y="1989138"/>
            <a:ext cx="7791450" cy="3771900"/>
          </a:xfrm>
          <a:prstGeom prst="roundRect">
            <a:avLst>
              <a:gd name="adj" fmla="val 16667"/>
            </a:avLst>
          </a:prstGeom>
          <a:noFill/>
          <a:ln w="38100" algn="ctr">
            <a:solidFill>
              <a:schemeClr val="tx1"/>
            </a:solidFill>
            <a:round/>
            <a:headEnd/>
            <a:tailEnd/>
          </a:ln>
          <a:effectLst/>
        </p:spPr>
        <p:txBody>
          <a:bodyPr anchor="ctr">
            <a:spAutoFit/>
          </a:bodyPr>
          <a:lstStyle/>
          <a:p>
            <a:pPr algn="just"/>
            <a:r>
              <a:rPr lang="tr-TR" altLang="tr-TR" sz="2400" dirty="0" smtClean="0"/>
              <a:t>Özel yetenekli </a:t>
            </a:r>
            <a:r>
              <a:rPr lang="tr-TR" altLang="tr-TR" sz="2400" dirty="0"/>
              <a:t>çocuklarda diğer çocuklar gibidir. Onlarında diğer çocuklar gibi sevgi, anlayış, güven ve okşanmaya ihtiyaçları vardır.</a:t>
            </a:r>
          </a:p>
          <a:p>
            <a:pPr algn="just"/>
            <a:endParaRPr lang="tr-TR" altLang="tr-TR" sz="2400" dirty="0"/>
          </a:p>
          <a:p>
            <a:pPr algn="just"/>
            <a:endParaRPr lang="tr-TR" altLang="tr-TR" sz="2400" dirty="0"/>
          </a:p>
          <a:p>
            <a:pPr algn="just"/>
            <a:r>
              <a:rPr lang="tr-TR" altLang="tr-TR" sz="2400" dirty="0"/>
              <a:t>Aileler çocuklara karşı ne ilgisiz kalmalı, ne de aşırı düşkünlük göstermemelidirler.</a:t>
            </a:r>
          </a:p>
          <a:p>
            <a:pPr algn="just"/>
            <a:endParaRPr lang="tr-TR" altLang="tr-TR" sz="2400" dirty="0"/>
          </a:p>
          <a:p>
            <a:pPr algn="just"/>
            <a:endParaRPr lang="tr-TR" altLang="tr-TR"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algn="ctr"/>
            <a:r>
              <a:rPr lang="tr-TR" altLang="tr-TR" sz="3200" b="1"/>
              <a:t>AİLELERİN DİKKAT ETMESİ GEREKEN DURUMLAR</a:t>
            </a:r>
          </a:p>
        </p:txBody>
      </p:sp>
      <p:sp>
        <p:nvSpPr>
          <p:cNvPr id="33795" name="AutoShape 3"/>
          <p:cNvSpPr>
            <a:spLocks noChangeArrowheads="1"/>
          </p:cNvSpPr>
          <p:nvPr/>
        </p:nvSpPr>
        <p:spPr bwMode="auto">
          <a:xfrm>
            <a:off x="827088" y="1989138"/>
            <a:ext cx="7721600" cy="3367087"/>
          </a:xfrm>
          <a:prstGeom prst="roundRect">
            <a:avLst>
              <a:gd name="adj" fmla="val 16667"/>
            </a:avLst>
          </a:prstGeom>
          <a:noFill/>
          <a:ln w="38100" algn="ctr">
            <a:solidFill>
              <a:schemeClr val="tx1"/>
            </a:solidFill>
            <a:round/>
            <a:headEnd/>
            <a:tailEnd/>
          </a:ln>
          <a:effectLst/>
        </p:spPr>
        <p:txBody>
          <a:bodyPr anchor="ctr">
            <a:spAutoFit/>
          </a:bodyPr>
          <a:lstStyle/>
          <a:p>
            <a:pPr algn="just"/>
            <a:r>
              <a:rPr lang="tr-TR" altLang="tr-TR" sz="2400"/>
              <a:t>Anne ve babalar kendi başaramadıkları ideallerini çocuklardan beklememelidirler.</a:t>
            </a:r>
          </a:p>
          <a:p>
            <a:pPr algn="just"/>
            <a:endParaRPr lang="tr-TR" altLang="tr-TR" sz="2400"/>
          </a:p>
          <a:p>
            <a:pPr algn="just"/>
            <a:r>
              <a:rPr lang="tr-TR" altLang="tr-TR" sz="2400"/>
              <a:t>Çocuklara okulda başarılı olma yönünde baskı yaparak beklentiler arttırılmamalıdır. Hayatın diğer alanlarında da onların gereksinimleri (örneğin oyun) olduğu hatırlanmalıdır.</a:t>
            </a:r>
          </a:p>
          <a:p>
            <a:pPr algn="ctr"/>
            <a:endParaRPr lang="tr-TR" altLang="tr-TR" sz="24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algn="ctr"/>
            <a:r>
              <a:rPr lang="tr-TR" altLang="tr-TR" sz="3200" b="1"/>
              <a:t>AİLELERİN DİKKAT ETMESİ GEREKEN DURUMLAR</a:t>
            </a:r>
          </a:p>
        </p:txBody>
      </p:sp>
      <p:sp>
        <p:nvSpPr>
          <p:cNvPr id="34819" name="AutoShape 3"/>
          <p:cNvSpPr>
            <a:spLocks noChangeArrowheads="1"/>
          </p:cNvSpPr>
          <p:nvPr/>
        </p:nvSpPr>
        <p:spPr bwMode="auto">
          <a:xfrm>
            <a:off x="630238" y="1398588"/>
            <a:ext cx="7642225" cy="2557462"/>
          </a:xfrm>
          <a:prstGeom prst="roundRect">
            <a:avLst>
              <a:gd name="adj" fmla="val 16667"/>
            </a:avLst>
          </a:prstGeom>
          <a:noFill/>
          <a:ln w="38100" algn="ctr">
            <a:solidFill>
              <a:schemeClr val="tx1"/>
            </a:solidFill>
            <a:round/>
            <a:headEnd/>
            <a:tailEnd/>
          </a:ln>
          <a:effectLst/>
        </p:spPr>
        <p:txBody>
          <a:bodyPr anchor="ctr">
            <a:spAutoFit/>
          </a:bodyPr>
          <a:lstStyle/>
          <a:p>
            <a:pPr algn="just"/>
            <a:r>
              <a:rPr lang="tr-TR" altLang="tr-TR" sz="2400"/>
              <a:t>Beklentilerin mantıklı düzeyde tutulması gerekir. </a:t>
            </a:r>
          </a:p>
          <a:p>
            <a:pPr algn="just"/>
            <a:r>
              <a:rPr lang="tr-TR" altLang="tr-TR" sz="2400"/>
              <a:t>Unutulmamalıdır ki; </a:t>
            </a:r>
          </a:p>
          <a:p>
            <a:pPr algn="just"/>
            <a:r>
              <a:rPr lang="tr-TR" altLang="tr-TR" sz="2400"/>
              <a:t>Zeka becerileri hızla ilerlerken bazı becerileri (motor</a:t>
            </a:r>
            <a:r>
              <a:rPr lang="tr-TR" altLang="tr-TR" sz="1800"/>
              <a:t> </a:t>
            </a:r>
            <a:r>
              <a:rPr lang="tr-TR" altLang="tr-TR" sz="2400"/>
              <a:t>becerileri) yaşına uygun olacaktır.</a:t>
            </a:r>
          </a:p>
          <a:p>
            <a:pPr algn="just"/>
            <a:r>
              <a:rPr lang="tr-TR" altLang="tr-TR" sz="2400"/>
              <a:t>Aileler tarafından başarıların abartılmaması ya da görmezlikten gelinmemesi gerekir .</a:t>
            </a:r>
          </a:p>
        </p:txBody>
      </p:sp>
      <p:sp>
        <p:nvSpPr>
          <p:cNvPr id="34820" name="AutoShape 8"/>
          <p:cNvSpPr>
            <a:spLocks noChangeArrowheads="1"/>
          </p:cNvSpPr>
          <p:nvPr/>
        </p:nvSpPr>
        <p:spPr bwMode="auto">
          <a:xfrm>
            <a:off x="649288" y="4365625"/>
            <a:ext cx="7524750" cy="1344613"/>
          </a:xfrm>
          <a:prstGeom prst="roundRect">
            <a:avLst>
              <a:gd name="adj" fmla="val 16667"/>
            </a:avLst>
          </a:prstGeom>
          <a:noFill/>
          <a:ln w="38100" algn="ctr">
            <a:solidFill>
              <a:schemeClr val="tx1"/>
            </a:solidFill>
            <a:round/>
            <a:headEnd/>
            <a:tailEnd/>
          </a:ln>
          <a:effectLst/>
        </p:spPr>
        <p:txBody>
          <a:bodyPr anchor="ctr">
            <a:spAutoFit/>
          </a:bodyPr>
          <a:lstStyle/>
          <a:p>
            <a:pPr algn="just"/>
            <a:r>
              <a:rPr lang="tr-TR" altLang="tr-TR" sz="2400"/>
              <a:t>Onların yalnız yetenekleri açısından değil, her yönüyle bir bütün olarak düşünülmesi ve doğrudan iletişim kurulması gerekir.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eaLnBrk="0" hangingPunct="0"/>
            <a:r>
              <a:rPr lang="tr-TR" altLang="tr-TR" sz="3200" b="1"/>
              <a:t>Öğretmenin sınıfta yapması gerekenler</a:t>
            </a:r>
            <a:endParaRPr lang="tr-TR" altLang="tr-TR" sz="3200" i="1"/>
          </a:p>
        </p:txBody>
      </p:sp>
      <p:sp>
        <p:nvSpPr>
          <p:cNvPr id="35843" name="Dikdörtgen 2"/>
          <p:cNvSpPr>
            <a:spLocks noChangeArrowheads="1"/>
          </p:cNvSpPr>
          <p:nvPr/>
        </p:nvSpPr>
        <p:spPr bwMode="auto">
          <a:xfrm>
            <a:off x="457200" y="1341438"/>
            <a:ext cx="8496300" cy="3970318"/>
          </a:xfrm>
          <a:prstGeom prst="rect">
            <a:avLst/>
          </a:prstGeom>
          <a:noFill/>
          <a:ln w="9525">
            <a:noFill/>
            <a:miter lim="800000"/>
            <a:headEnd/>
            <a:tailEnd/>
          </a:ln>
        </p:spPr>
        <p:txBody>
          <a:bodyPr>
            <a:spAutoFit/>
          </a:bodyPr>
          <a:lstStyle/>
          <a:p>
            <a:pPr marL="457200" indent="-457200">
              <a:buFont typeface="Arial" charset="0"/>
              <a:buChar char="•"/>
            </a:pPr>
            <a:r>
              <a:rPr lang="tr-TR" altLang="tr-TR" sz="2800" dirty="0"/>
              <a:t>Yeteneklerinin farkında olmasını sağlamalıdır.</a:t>
            </a:r>
            <a:endParaRPr lang="tr-TR" altLang="tr-TR" sz="2800" i="1" dirty="0"/>
          </a:p>
          <a:p>
            <a:pPr marL="457200" indent="-457200">
              <a:buFont typeface="Arial" charset="0"/>
              <a:buChar char="•"/>
            </a:pPr>
            <a:endParaRPr lang="tr-TR" altLang="tr-TR" sz="2800" dirty="0" smtClean="0"/>
          </a:p>
          <a:p>
            <a:pPr marL="457200" indent="-457200">
              <a:buFont typeface="Arial" charset="0"/>
              <a:buChar char="•"/>
            </a:pPr>
            <a:endParaRPr lang="tr-TR" altLang="tr-TR" sz="2800" dirty="0" smtClean="0"/>
          </a:p>
          <a:p>
            <a:pPr marL="457200" indent="-457200">
              <a:buFont typeface="Arial" charset="0"/>
              <a:buChar char="•"/>
            </a:pPr>
            <a:endParaRPr lang="tr-TR" altLang="tr-TR" sz="2800" dirty="0" smtClean="0"/>
          </a:p>
          <a:p>
            <a:pPr marL="457200" indent="-457200">
              <a:buFont typeface="Arial" charset="0"/>
              <a:buChar char="•"/>
            </a:pPr>
            <a:endParaRPr lang="tr-TR" altLang="tr-TR" sz="2800" dirty="0" smtClean="0"/>
          </a:p>
          <a:p>
            <a:pPr marL="457200" indent="-457200">
              <a:buFont typeface="Arial" charset="0"/>
              <a:buChar char="•"/>
            </a:pPr>
            <a:r>
              <a:rPr lang="tr-TR" altLang="tr-TR" sz="2800" dirty="0" smtClean="0"/>
              <a:t>Daha </a:t>
            </a:r>
            <a:r>
              <a:rPr lang="tr-TR" altLang="tr-TR" sz="2800" dirty="0"/>
              <a:t>zor sorular sormalı, öğrencinin yeni düşünceler ve kavramlara ilişkin yeni uygulamalar geliştirmesini isteyerek düşüncelerine esneklik kazandırmalıdır. </a:t>
            </a:r>
            <a:endParaRPr lang="tr-TR" altLang="tr-TR" sz="2800" i="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764704"/>
            <a:ext cx="6318448" cy="4154984"/>
          </a:xfrm>
          <a:prstGeom prst="rect">
            <a:avLst/>
          </a:prstGeom>
        </p:spPr>
        <p:txBody>
          <a:bodyPr wrap="square">
            <a:spAutoFit/>
          </a:bodyPr>
          <a:lstStyle/>
          <a:p>
            <a:pPr marL="457200" indent="-457200">
              <a:buFont typeface="Arial" charset="0"/>
              <a:buChar char="•"/>
            </a:pPr>
            <a:r>
              <a:rPr lang="tr-TR" altLang="tr-TR" sz="2400" dirty="0" smtClean="0"/>
              <a:t>Sınıf çalışmalarına ilişkin araştırma ve inceleme ödevleri vermelidir.</a:t>
            </a:r>
            <a:endParaRPr lang="tr-TR" altLang="tr-TR" sz="2400" i="1" dirty="0" smtClean="0"/>
          </a:p>
          <a:p>
            <a:pPr marL="457200" indent="-457200">
              <a:buFont typeface="Arial" charset="0"/>
              <a:buChar char="•"/>
            </a:pPr>
            <a:endParaRPr lang="tr-TR" altLang="tr-TR" sz="2400" dirty="0" smtClean="0"/>
          </a:p>
          <a:p>
            <a:pPr marL="457200" indent="-457200">
              <a:buFont typeface="Arial" charset="0"/>
              <a:buChar char="•"/>
            </a:pPr>
            <a:endParaRPr lang="tr-TR" altLang="tr-TR" sz="2400" dirty="0" smtClean="0"/>
          </a:p>
          <a:p>
            <a:pPr marL="457200" indent="-457200">
              <a:buFont typeface="Arial" charset="0"/>
              <a:buChar char="•"/>
            </a:pPr>
            <a:endParaRPr lang="tr-TR" altLang="tr-TR" sz="2400" dirty="0" smtClean="0"/>
          </a:p>
          <a:p>
            <a:pPr marL="457200" indent="-457200">
              <a:buFont typeface="Arial" charset="0"/>
              <a:buChar char="•"/>
            </a:pPr>
            <a:r>
              <a:rPr lang="tr-TR" altLang="tr-TR" sz="2400" dirty="0" smtClean="0"/>
              <a:t>Muhakeme yetenekleri normal çocuklardan daha üstündür. Düşünceler arasındaki ilişkileri kolaylıkla görüp kavradıklarından sınıfta bu yeteneklerinin gelişimine fırsat verilmelidir.</a:t>
            </a:r>
            <a:endParaRPr lang="tr-TR" altLang="tr-TR" sz="2400" i="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eaLnBrk="0" hangingPunct="0"/>
            <a:r>
              <a:rPr lang="tr-TR" altLang="tr-TR" sz="3200" b="1"/>
              <a:t>Öğretmenin sınıfta yapması gerekenler</a:t>
            </a:r>
            <a:endParaRPr lang="tr-TR" altLang="tr-TR" sz="3200" i="1"/>
          </a:p>
        </p:txBody>
      </p:sp>
      <p:sp>
        <p:nvSpPr>
          <p:cNvPr id="2" name="Dikdörtgen 1"/>
          <p:cNvSpPr/>
          <p:nvPr/>
        </p:nvSpPr>
        <p:spPr>
          <a:xfrm>
            <a:off x="179388" y="1341438"/>
            <a:ext cx="8507412" cy="3784600"/>
          </a:xfrm>
          <a:prstGeom prst="rect">
            <a:avLst/>
          </a:prstGeom>
        </p:spPr>
        <p:txBody>
          <a:bodyPr>
            <a:spAutoFit/>
          </a:bodyPr>
          <a:lstStyle/>
          <a:p>
            <a:pPr marL="342900" indent="-342900">
              <a:buFont typeface="Arial" panose="020B0604020202020204" pitchFamily="34" charset="0"/>
              <a:buChar char="•"/>
              <a:defRPr/>
            </a:pPr>
            <a:r>
              <a:rPr lang="tr-TR" sz="2400" dirty="0"/>
              <a:t>Geniş bir kelime hazinesine sahiptirler. Bunları kolaylıkla kullandıklarından sınıf içi çalışmalarda bu özelliğin göz önünde tutulması gerekir.</a:t>
            </a:r>
          </a:p>
          <a:p>
            <a:pPr marL="342900" indent="-342900">
              <a:buFont typeface="Arial" panose="020B0604020202020204" pitchFamily="34" charset="0"/>
              <a:buChar char="•"/>
              <a:defRPr/>
            </a:pPr>
            <a:endParaRPr lang="tr-TR" sz="2400" i="1" dirty="0"/>
          </a:p>
          <a:p>
            <a:pPr marL="342900" indent="-342900">
              <a:buFont typeface="Arial" panose="020B0604020202020204" pitchFamily="34" charset="0"/>
              <a:buChar char="•"/>
              <a:defRPr/>
            </a:pPr>
            <a:r>
              <a:rPr lang="tr-TR" sz="2400" dirty="0"/>
              <a:t>İlgilendikleri konularda özel proje geliştirmelerine fırsat tanınması ve bu projeyi sınıf arkadaşlarıyla paylaşmalarına imkân sağlanmalıdır.</a:t>
            </a:r>
          </a:p>
          <a:p>
            <a:pPr>
              <a:defRPr/>
            </a:pPr>
            <a:endParaRPr lang="tr-TR" sz="2400" i="1" dirty="0"/>
          </a:p>
          <a:p>
            <a:pPr marL="342900" indent="-342900">
              <a:buFont typeface="Arial" panose="020B0604020202020204" pitchFamily="34" charset="0"/>
              <a:buChar char="•"/>
              <a:defRPr/>
            </a:pPr>
            <a:r>
              <a:rPr lang="tr-TR" sz="2400" dirty="0"/>
              <a:t>Özel ilgileri olduğundan, grupla olduğu kadar, bireysel çalışmalara da önem verilmelidir.</a:t>
            </a:r>
            <a:endParaRPr lang="tr-TR" sz="2400" i="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eaLnBrk="0" hangingPunct="0"/>
            <a:r>
              <a:rPr lang="tr-TR" altLang="tr-TR" sz="3200" b="1"/>
              <a:t>Öğretmenin sınıfta yapması gerekenler</a:t>
            </a:r>
            <a:endParaRPr lang="tr-TR" altLang="tr-TR" sz="3200" i="1"/>
          </a:p>
        </p:txBody>
      </p:sp>
      <p:sp>
        <p:nvSpPr>
          <p:cNvPr id="2" name="Dikdörtgen 1"/>
          <p:cNvSpPr/>
          <p:nvPr/>
        </p:nvSpPr>
        <p:spPr>
          <a:xfrm>
            <a:off x="179388" y="1341438"/>
            <a:ext cx="8507412" cy="3416300"/>
          </a:xfrm>
          <a:prstGeom prst="rect">
            <a:avLst/>
          </a:prstGeom>
        </p:spPr>
        <p:txBody>
          <a:bodyPr>
            <a:spAutoFit/>
          </a:bodyPr>
          <a:lstStyle/>
          <a:p>
            <a:pPr marL="342900" indent="-342900">
              <a:buFont typeface="Arial" panose="020B0604020202020204" pitchFamily="34" charset="0"/>
              <a:buChar char="•"/>
              <a:defRPr/>
            </a:pPr>
            <a:r>
              <a:rPr lang="tr-TR" sz="2400" dirty="0"/>
              <a:t>Sınıf içi etkinliklerde, kitaba bağlı bilgilerden çok geniş gözlem, deney ve araştırmalara yer verilmelidir.</a:t>
            </a:r>
          </a:p>
          <a:p>
            <a:pPr>
              <a:defRPr/>
            </a:pPr>
            <a:endParaRPr lang="tr-TR" sz="2400" i="1" dirty="0"/>
          </a:p>
          <a:p>
            <a:pPr marL="342900" indent="-342900">
              <a:buFont typeface="Arial" panose="020B0604020202020204" pitchFamily="34" charset="0"/>
              <a:buChar char="•"/>
              <a:defRPr/>
            </a:pPr>
            <a:r>
              <a:rPr lang="tr-TR" sz="2400" dirty="0"/>
              <a:t>Kulüp başkanı olmalarına, etkinlikleri planlamalarına ve oyunları yönlendirmelerine fırsat tanınmalıdır.</a:t>
            </a:r>
          </a:p>
          <a:p>
            <a:pPr>
              <a:defRPr/>
            </a:pPr>
            <a:endParaRPr lang="tr-TR" sz="2400" i="1" dirty="0"/>
          </a:p>
          <a:p>
            <a:pPr marL="342900" indent="-342900">
              <a:buFont typeface="Arial" panose="020B0604020202020204" pitchFamily="34" charset="0"/>
              <a:buChar char="•"/>
              <a:defRPr/>
            </a:pPr>
            <a:r>
              <a:rPr lang="tr-TR" sz="2400" dirty="0"/>
              <a:t>Öğrenme yetenekleri normallere göre daha üstün olduğundan, öğretim programı zenginleştirilerek farklılaştırılmalıdır.</a:t>
            </a:r>
            <a:endParaRPr lang="tr-TR" sz="2400" i="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algn="ctr" eaLnBrk="0" hangingPunct="0"/>
            <a:r>
              <a:rPr lang="tr-TR" altLang="tr-TR" sz="3200" b="1" dirty="0"/>
              <a:t>Öğretmenin sınıfta yapmaması gerekenler</a:t>
            </a:r>
            <a:endParaRPr lang="tr-TR" altLang="tr-TR" sz="3200" i="1" dirty="0"/>
          </a:p>
        </p:txBody>
      </p:sp>
      <p:sp>
        <p:nvSpPr>
          <p:cNvPr id="2" name="Dikdörtgen 1"/>
          <p:cNvSpPr/>
          <p:nvPr/>
        </p:nvSpPr>
        <p:spPr>
          <a:xfrm>
            <a:off x="179388" y="1341438"/>
            <a:ext cx="8507412" cy="3416300"/>
          </a:xfrm>
          <a:prstGeom prst="rect">
            <a:avLst/>
          </a:prstGeom>
        </p:spPr>
        <p:txBody>
          <a:bodyPr>
            <a:spAutoFit/>
          </a:bodyPr>
          <a:lstStyle/>
          <a:p>
            <a:pPr marL="342900" indent="-342900">
              <a:buFont typeface="Arial" panose="020B0604020202020204" pitchFamily="34" charset="0"/>
              <a:buChar char="•"/>
              <a:defRPr/>
            </a:pPr>
            <a:r>
              <a:rPr lang="tr-TR" sz="2400" dirty="0" smtClean="0"/>
              <a:t>Özel yetenekli </a:t>
            </a:r>
            <a:r>
              <a:rPr lang="tr-TR" sz="2400" dirty="0"/>
              <a:t>çocuklara, belirli bir konuda çok uzun ödevler vermemelidir.</a:t>
            </a:r>
          </a:p>
          <a:p>
            <a:pPr>
              <a:defRPr/>
            </a:pPr>
            <a:endParaRPr lang="tr-TR" sz="2400" i="1" dirty="0"/>
          </a:p>
          <a:p>
            <a:pPr marL="342900" indent="-342900">
              <a:buFont typeface="Arial" panose="020B0604020202020204" pitchFamily="34" charset="0"/>
              <a:buChar char="•"/>
              <a:defRPr/>
            </a:pPr>
            <a:r>
              <a:rPr lang="tr-TR" sz="2400" dirty="0" smtClean="0"/>
              <a:t>Özel yetenekli </a:t>
            </a:r>
            <a:r>
              <a:rPr lang="tr-TR" sz="2400" dirty="0"/>
              <a:t>çocuklar, normal zekâya sahip çocuklardan daha hızlı öğrendiklerinden, derslerde gereksiz tekrarlardan kaçınmalıdır.</a:t>
            </a:r>
          </a:p>
          <a:p>
            <a:pPr>
              <a:defRPr/>
            </a:pPr>
            <a:endParaRPr lang="tr-TR" sz="2400" i="1" dirty="0"/>
          </a:p>
          <a:p>
            <a:pPr marL="342900" indent="-342900">
              <a:buFont typeface="Arial" panose="020B0604020202020204" pitchFamily="34" charset="0"/>
              <a:buChar char="•"/>
              <a:defRPr/>
            </a:pPr>
            <a:r>
              <a:rPr lang="tr-TR" sz="2400" dirty="0"/>
              <a:t>Alışılmışın dışındaki görüşlerini reddetmemelidir.</a:t>
            </a:r>
            <a:endParaRPr lang="tr-TR" sz="2400" i="1" dirty="0"/>
          </a:p>
          <a:p>
            <a:pPr marL="342900" indent="-342900">
              <a:buFont typeface="Arial" panose="020B0604020202020204" pitchFamily="34" charset="0"/>
              <a:buChar char="•"/>
              <a:defRPr/>
            </a:pPr>
            <a:endParaRPr lang="tr-TR" sz="24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96838"/>
            <a:ext cx="8229600" cy="561975"/>
          </a:xfrm>
          <a:solidFill>
            <a:srgbClr val="FFFFFF"/>
          </a:solidFill>
          <a:ln>
            <a:solidFill>
              <a:srgbClr val="000000"/>
            </a:solidFill>
          </a:ln>
        </p:spPr>
        <p:txBody>
          <a:bodyPr rtlCol="0" anchor="t">
            <a:normAutofit fontScale="90000"/>
          </a:bodyPr>
          <a:lstStyle/>
          <a:p>
            <a:pPr eaLnBrk="1" fontAlgn="auto" hangingPunct="1">
              <a:spcAft>
                <a:spcPts val="0"/>
              </a:spcAft>
              <a:defRPr/>
            </a:pPr>
            <a:r>
              <a:rPr lang="tr-TR" altLang="tr-TR" sz="3200" b="1" dirty="0" smtClean="0">
                <a:solidFill>
                  <a:schemeClr val="tx1"/>
                </a:solidFill>
                <a:latin typeface="Comic Sans MS" pitchFamily="66" charset="0"/>
              </a:rPr>
              <a:t>Dr. Karen Rogen Rogers</a:t>
            </a:r>
          </a:p>
        </p:txBody>
      </p:sp>
      <p:sp>
        <p:nvSpPr>
          <p:cNvPr id="52230" name="AutoShape 6"/>
          <p:cNvSpPr>
            <a:spLocks noChangeArrowheads="1"/>
          </p:cNvSpPr>
          <p:nvPr/>
        </p:nvSpPr>
        <p:spPr bwMode="gray">
          <a:xfrm>
            <a:off x="471488" y="836613"/>
            <a:ext cx="1368425" cy="430212"/>
          </a:xfrm>
          <a:prstGeom prst="roundRect">
            <a:avLst>
              <a:gd name="adj" fmla="val 50000"/>
            </a:avLst>
          </a:prstGeom>
          <a:gradFill rotWithShape="1">
            <a:gsLst>
              <a:gs pos="0">
                <a:schemeClr val="accent1"/>
              </a:gs>
              <a:gs pos="100000">
                <a:schemeClr val="accent1">
                  <a:gamma/>
                  <a:shade val="46275"/>
                  <a:invGamma/>
                </a:schemeClr>
              </a:gs>
            </a:gsLst>
            <a:lin ang="0" scaled="1"/>
          </a:gradFill>
          <a:ln w="38100">
            <a:solidFill>
              <a:srgbClr val="FFFFFF"/>
            </a:solidFill>
            <a:round/>
            <a:headEnd/>
            <a:tailEnd/>
          </a:ln>
          <a:effectLst>
            <a:outerShdw dist="63500" dir="3187806" algn="ctr" rotWithShape="0">
              <a:srgbClr val="001D3A"/>
            </a:outerShdw>
          </a:effectLst>
        </p:spPr>
        <p:txBody>
          <a:bodyPr wrap="none" anchor="ctr"/>
          <a:lstStyle/>
          <a:p>
            <a:pPr algn="ctr" eaLnBrk="0" hangingPunct="0">
              <a:defRPr/>
            </a:pPr>
            <a:r>
              <a:rPr lang="tr-TR" altLang="tr-TR" sz="2000" b="1" dirty="0"/>
              <a:t>% 99</a:t>
            </a:r>
          </a:p>
        </p:txBody>
      </p:sp>
      <p:sp>
        <p:nvSpPr>
          <p:cNvPr id="52234" name="AutoShape 10"/>
          <p:cNvSpPr>
            <a:spLocks noChangeArrowheads="1"/>
          </p:cNvSpPr>
          <p:nvPr/>
        </p:nvSpPr>
        <p:spPr bwMode="gray">
          <a:xfrm>
            <a:off x="76200" y="1331913"/>
            <a:ext cx="4427538" cy="1511300"/>
          </a:xfrm>
          <a:prstGeom prst="roundRect">
            <a:avLst>
              <a:gd name="adj" fmla="val 50000"/>
            </a:avLst>
          </a:prstGeom>
          <a:gradFill rotWithShape="1">
            <a:gsLst>
              <a:gs pos="0">
                <a:schemeClr val="accent1"/>
              </a:gs>
              <a:gs pos="100000">
                <a:schemeClr val="accent1">
                  <a:gamma/>
                  <a:shade val="46275"/>
                  <a:invGamma/>
                </a:schemeClr>
              </a:gs>
            </a:gsLst>
            <a:lin ang="0" scaled="1"/>
          </a:gradFill>
          <a:ln w="38100">
            <a:solidFill>
              <a:srgbClr val="FFFFFF"/>
            </a:solidFill>
            <a:round/>
            <a:headEnd/>
            <a:tailEnd/>
          </a:ln>
          <a:effectLst>
            <a:outerShdw dist="63500" dir="3187806" algn="ctr" rotWithShape="0">
              <a:srgbClr val="001D3A"/>
            </a:outerShdw>
          </a:effectLst>
        </p:spPr>
        <p:txBody>
          <a:bodyPr wrap="none" anchor="ctr"/>
          <a:lstStyle/>
          <a:p>
            <a:pPr>
              <a:defRPr/>
            </a:pPr>
            <a:r>
              <a:rPr lang="tr-TR" altLang="tr-TR" sz="1800" dirty="0"/>
              <a:t>%99,4 hızlı öğreniyor</a:t>
            </a:r>
          </a:p>
          <a:p>
            <a:pPr>
              <a:defRPr/>
            </a:pPr>
            <a:r>
              <a:rPr lang="tr-TR" altLang="tr-TR" sz="1800" dirty="0"/>
              <a:t>%99,3 geniş bir kelime hazinesi var</a:t>
            </a:r>
          </a:p>
          <a:p>
            <a:pPr>
              <a:defRPr/>
            </a:pPr>
            <a:r>
              <a:rPr lang="tr-TR" altLang="tr-TR" sz="1800" dirty="0"/>
              <a:t>%99,3 mükemmel bir hafızası var</a:t>
            </a:r>
          </a:p>
          <a:p>
            <a:pPr>
              <a:defRPr/>
            </a:pPr>
            <a:r>
              <a:rPr lang="tr-TR" altLang="tr-TR" sz="1800" dirty="0"/>
              <a:t>%99,3 mantığını çok iyi kanıtlıyor</a:t>
            </a:r>
          </a:p>
        </p:txBody>
      </p:sp>
      <p:sp>
        <p:nvSpPr>
          <p:cNvPr id="52232" name="AutoShape 8"/>
          <p:cNvSpPr>
            <a:spLocks noChangeArrowheads="1"/>
          </p:cNvSpPr>
          <p:nvPr/>
        </p:nvSpPr>
        <p:spPr bwMode="gray">
          <a:xfrm>
            <a:off x="1716088" y="2990850"/>
            <a:ext cx="1143000" cy="412750"/>
          </a:xfrm>
          <a:prstGeom prst="roundRect">
            <a:avLst>
              <a:gd name="adj" fmla="val 50000"/>
            </a:avLst>
          </a:prstGeom>
          <a:gradFill rotWithShape="1">
            <a:gsLst>
              <a:gs pos="0">
                <a:schemeClr val="hlink"/>
              </a:gs>
              <a:gs pos="100000">
                <a:schemeClr val="hlink">
                  <a:gamma/>
                  <a:shade val="46275"/>
                  <a:invGamma/>
                </a:schemeClr>
              </a:gs>
            </a:gsLst>
            <a:lin ang="0" scaled="1"/>
          </a:gradFill>
          <a:ln w="38100" algn="ctr">
            <a:solidFill>
              <a:srgbClr val="FFFFFF"/>
            </a:solidFill>
            <a:round/>
            <a:headEnd/>
            <a:tailEnd/>
          </a:ln>
          <a:effectLst>
            <a:outerShdw dist="63500" dir="3187806" algn="ctr" rotWithShape="0">
              <a:srgbClr val="001D3A"/>
            </a:outerShdw>
          </a:effectLst>
        </p:spPr>
        <p:txBody>
          <a:bodyPr wrap="none" anchor="ctr"/>
          <a:lstStyle/>
          <a:p>
            <a:pPr algn="ctr">
              <a:defRPr/>
            </a:pPr>
            <a:r>
              <a:rPr lang="tr-TR" altLang="tr-TR" sz="2000" b="1" dirty="0"/>
              <a:t>% 96</a:t>
            </a:r>
          </a:p>
        </p:txBody>
      </p:sp>
      <p:sp>
        <p:nvSpPr>
          <p:cNvPr id="52235" name="AutoShape 11"/>
          <p:cNvSpPr>
            <a:spLocks noChangeArrowheads="1"/>
          </p:cNvSpPr>
          <p:nvPr/>
        </p:nvSpPr>
        <p:spPr bwMode="gray">
          <a:xfrm>
            <a:off x="128588" y="3478213"/>
            <a:ext cx="4227512" cy="906462"/>
          </a:xfrm>
          <a:prstGeom prst="roundRect">
            <a:avLst>
              <a:gd name="adj" fmla="val 50000"/>
            </a:avLst>
          </a:prstGeom>
          <a:gradFill rotWithShape="1">
            <a:gsLst>
              <a:gs pos="0">
                <a:schemeClr val="hlink"/>
              </a:gs>
              <a:gs pos="100000">
                <a:schemeClr val="hlink">
                  <a:gamma/>
                  <a:shade val="46275"/>
                  <a:invGamma/>
                </a:schemeClr>
              </a:gs>
            </a:gsLst>
            <a:lin ang="0" scaled="1"/>
          </a:gradFill>
          <a:ln w="38100" algn="ctr">
            <a:solidFill>
              <a:srgbClr val="FFFFFF"/>
            </a:solidFill>
            <a:round/>
            <a:headEnd/>
            <a:tailEnd/>
          </a:ln>
          <a:effectLst>
            <a:outerShdw dist="63500" dir="3187806" algn="ctr" rotWithShape="0">
              <a:srgbClr val="001D3A"/>
            </a:outerShdw>
          </a:effectLst>
        </p:spPr>
        <p:txBody>
          <a:bodyPr anchor="ctr">
            <a:spAutoFit/>
          </a:bodyPr>
          <a:lstStyle/>
          <a:p>
            <a:pPr algn="ctr">
              <a:defRPr/>
            </a:pPr>
            <a:r>
              <a:rPr lang="tr-TR" altLang="tr-TR" sz="1800" dirty="0"/>
              <a:t>%96,1 yaşlarına göre çok olgun</a:t>
            </a:r>
          </a:p>
          <a:p>
            <a:pPr algn="ctr">
              <a:defRPr/>
            </a:pPr>
            <a:r>
              <a:rPr lang="tr-TR" altLang="tr-TR" sz="1800" dirty="0"/>
              <a:t>%95’9 mükemmel bir espri anlayışı </a:t>
            </a:r>
          </a:p>
        </p:txBody>
      </p:sp>
      <p:sp>
        <p:nvSpPr>
          <p:cNvPr id="12295" name="AutoShape 7"/>
          <p:cNvSpPr>
            <a:spLocks noChangeArrowheads="1"/>
          </p:cNvSpPr>
          <p:nvPr/>
        </p:nvSpPr>
        <p:spPr bwMode="gray">
          <a:xfrm>
            <a:off x="804863" y="5013325"/>
            <a:ext cx="1074737" cy="358775"/>
          </a:xfrm>
          <a:prstGeom prst="roundRect">
            <a:avLst>
              <a:gd name="adj" fmla="val 50000"/>
            </a:avLst>
          </a:prstGeom>
          <a:gradFill rotWithShape="1">
            <a:gsLst>
              <a:gs pos="0">
                <a:srgbClr val="FF9900"/>
              </a:gs>
              <a:gs pos="100000">
                <a:srgbClr val="764700"/>
              </a:gs>
            </a:gsLst>
            <a:lin ang="0" scaled="1"/>
          </a:gradFill>
          <a:ln w="38100" algn="ctr">
            <a:solidFill>
              <a:srgbClr val="FFFFFF"/>
            </a:solidFill>
            <a:round/>
            <a:headEnd/>
            <a:tailEnd/>
          </a:ln>
          <a:effectLst>
            <a:outerShdw dist="63500" dir="3187806" algn="ctr" rotWithShape="0">
              <a:srgbClr val="001D3A"/>
            </a:outerShdw>
          </a:effectLst>
        </p:spPr>
        <p:txBody>
          <a:bodyPr wrap="none" anchor="ctr"/>
          <a:lstStyle/>
          <a:p>
            <a:r>
              <a:rPr lang="tr-TR" altLang="tr-TR" sz="2000" b="1" dirty="0"/>
              <a:t>% 97</a:t>
            </a:r>
          </a:p>
        </p:txBody>
      </p:sp>
      <p:sp>
        <p:nvSpPr>
          <p:cNvPr id="12296" name="AutoShape 12"/>
          <p:cNvSpPr>
            <a:spLocks noChangeArrowheads="1"/>
          </p:cNvSpPr>
          <p:nvPr/>
        </p:nvSpPr>
        <p:spPr bwMode="gray">
          <a:xfrm>
            <a:off x="193675" y="5445125"/>
            <a:ext cx="2362200" cy="519113"/>
          </a:xfrm>
          <a:prstGeom prst="roundRect">
            <a:avLst>
              <a:gd name="adj" fmla="val 50000"/>
            </a:avLst>
          </a:prstGeom>
          <a:gradFill rotWithShape="1">
            <a:gsLst>
              <a:gs pos="0">
                <a:srgbClr val="FF9900"/>
              </a:gs>
              <a:gs pos="100000">
                <a:srgbClr val="764700"/>
              </a:gs>
            </a:gsLst>
            <a:lin ang="0" scaled="1"/>
          </a:gradFill>
          <a:ln w="38100" algn="ctr">
            <a:solidFill>
              <a:srgbClr val="FFFFFF"/>
            </a:solidFill>
            <a:round/>
            <a:headEnd/>
            <a:tailEnd/>
          </a:ln>
          <a:effectLst>
            <a:outerShdw dist="63500" dir="3187806" algn="ctr" rotWithShape="0">
              <a:srgbClr val="001D3A"/>
            </a:outerShdw>
          </a:effectLst>
        </p:spPr>
        <p:txBody>
          <a:bodyPr wrap="none" anchor="ctr"/>
          <a:lstStyle/>
          <a:p>
            <a:r>
              <a:rPr lang="tr-TR" altLang="tr-TR" sz="1800" dirty="0"/>
              <a:t>%97,9 çok meraklı </a:t>
            </a:r>
          </a:p>
        </p:txBody>
      </p:sp>
      <p:sp>
        <p:nvSpPr>
          <p:cNvPr id="52239" name="AutoShape 15"/>
          <p:cNvSpPr>
            <a:spLocks noChangeArrowheads="1"/>
          </p:cNvSpPr>
          <p:nvPr/>
        </p:nvSpPr>
        <p:spPr bwMode="gray">
          <a:xfrm>
            <a:off x="5584825" y="1035050"/>
            <a:ext cx="1368425" cy="430213"/>
          </a:xfrm>
          <a:prstGeom prst="roundRect">
            <a:avLst>
              <a:gd name="adj" fmla="val 50000"/>
            </a:avLst>
          </a:prstGeom>
          <a:gradFill rotWithShape="1">
            <a:gsLst>
              <a:gs pos="0">
                <a:schemeClr val="accent2"/>
              </a:gs>
              <a:gs pos="100000">
                <a:schemeClr val="accent2">
                  <a:gamma/>
                  <a:shade val="46275"/>
                  <a:invGamma/>
                </a:schemeClr>
              </a:gs>
            </a:gsLst>
            <a:lin ang="0" scaled="1"/>
          </a:gradFill>
          <a:ln w="38100" algn="ctr">
            <a:solidFill>
              <a:srgbClr val="FFFFFF"/>
            </a:solidFill>
            <a:round/>
            <a:headEnd/>
            <a:tailEnd/>
          </a:ln>
          <a:effectLst>
            <a:outerShdw dist="63500" dir="3187806" algn="ctr" rotWithShape="0">
              <a:srgbClr val="001D3A"/>
            </a:outerShdw>
          </a:effectLst>
        </p:spPr>
        <p:txBody>
          <a:bodyPr wrap="none" anchor="ctr"/>
          <a:lstStyle/>
          <a:p>
            <a:pPr algn="ctr">
              <a:defRPr/>
            </a:pPr>
            <a:r>
              <a:rPr lang="tr-TR" altLang="tr-TR" sz="2000" b="1" dirty="0"/>
              <a:t>% 93</a:t>
            </a:r>
          </a:p>
        </p:txBody>
      </p:sp>
      <p:sp>
        <p:nvSpPr>
          <p:cNvPr id="52240" name="AutoShape 16"/>
          <p:cNvSpPr>
            <a:spLocks noChangeArrowheads="1"/>
          </p:cNvSpPr>
          <p:nvPr/>
        </p:nvSpPr>
        <p:spPr bwMode="gray">
          <a:xfrm>
            <a:off x="4551363" y="1543050"/>
            <a:ext cx="4478337" cy="1684338"/>
          </a:xfrm>
          <a:prstGeom prst="roundRect">
            <a:avLst>
              <a:gd name="adj" fmla="val 50000"/>
            </a:avLst>
          </a:prstGeom>
          <a:gradFill rotWithShape="1">
            <a:gsLst>
              <a:gs pos="0">
                <a:schemeClr val="accent2"/>
              </a:gs>
              <a:gs pos="100000">
                <a:schemeClr val="accent2">
                  <a:gamma/>
                  <a:shade val="46275"/>
                  <a:invGamma/>
                </a:schemeClr>
              </a:gs>
            </a:gsLst>
            <a:lin ang="0" scaled="1"/>
          </a:gradFill>
          <a:ln w="38100" algn="ctr">
            <a:solidFill>
              <a:srgbClr val="FFFFFF"/>
            </a:solidFill>
            <a:round/>
            <a:headEnd/>
            <a:tailEnd/>
          </a:ln>
          <a:effectLst>
            <a:outerShdw dist="63500" dir="3187806" algn="ctr" rotWithShape="0">
              <a:srgbClr val="001D3A"/>
            </a:outerShdw>
          </a:effectLst>
        </p:spPr>
        <p:txBody>
          <a:bodyPr anchor="ctr">
            <a:spAutoFit/>
          </a:bodyPr>
          <a:lstStyle/>
          <a:p>
            <a:pPr>
              <a:defRPr/>
            </a:pPr>
            <a:r>
              <a:rPr lang="tr-TR" altLang="tr-TR" sz="1800" dirty="0"/>
              <a:t>%93,8 gözlemleme yeteneğine sahip</a:t>
            </a:r>
          </a:p>
          <a:p>
            <a:pPr>
              <a:defRPr/>
            </a:pPr>
            <a:r>
              <a:rPr lang="tr-TR" altLang="tr-TR" sz="1800" dirty="0"/>
              <a:t>%93,5 başkalarına karşı merhametli</a:t>
            </a:r>
          </a:p>
          <a:p>
            <a:pPr>
              <a:defRPr/>
            </a:pPr>
            <a:r>
              <a:rPr lang="tr-TR" altLang="tr-TR" sz="1800" dirty="0"/>
              <a:t>%93,4 renkli bir hayal gücü var.</a:t>
            </a:r>
          </a:p>
          <a:p>
            <a:pPr>
              <a:defRPr/>
            </a:pPr>
            <a:r>
              <a:rPr lang="tr-TR" altLang="tr-TR" sz="1800" dirty="0"/>
              <a:t>%92’9 sayılar konusunda yetenekli</a:t>
            </a:r>
          </a:p>
        </p:txBody>
      </p:sp>
      <p:sp>
        <p:nvSpPr>
          <p:cNvPr id="12299" name="AutoShape 17"/>
          <p:cNvSpPr>
            <a:spLocks noChangeArrowheads="1"/>
          </p:cNvSpPr>
          <p:nvPr/>
        </p:nvSpPr>
        <p:spPr bwMode="gray">
          <a:xfrm>
            <a:off x="6515100" y="3848100"/>
            <a:ext cx="1296988" cy="574675"/>
          </a:xfrm>
          <a:prstGeom prst="roundRect">
            <a:avLst>
              <a:gd name="adj" fmla="val 50000"/>
            </a:avLst>
          </a:prstGeom>
          <a:gradFill rotWithShape="1">
            <a:gsLst>
              <a:gs pos="0">
                <a:srgbClr val="993300"/>
              </a:gs>
              <a:gs pos="100000">
                <a:srgbClr val="471800"/>
              </a:gs>
            </a:gsLst>
            <a:lin ang="0" scaled="1"/>
          </a:gradFill>
          <a:ln w="38100" algn="ctr">
            <a:solidFill>
              <a:srgbClr val="FFFFFF"/>
            </a:solidFill>
            <a:round/>
            <a:headEnd/>
            <a:tailEnd/>
          </a:ln>
          <a:effectLst>
            <a:outerShdw dist="63500" dir="3187806" algn="ctr" rotWithShape="0">
              <a:srgbClr val="001D3A"/>
            </a:outerShdw>
          </a:effectLst>
        </p:spPr>
        <p:txBody>
          <a:bodyPr wrap="none" anchor="ctr"/>
          <a:lstStyle/>
          <a:p>
            <a:r>
              <a:rPr lang="tr-TR" altLang="tr-TR" sz="2000" b="1" dirty="0"/>
              <a:t>%85-90 </a:t>
            </a:r>
          </a:p>
        </p:txBody>
      </p:sp>
      <p:sp>
        <p:nvSpPr>
          <p:cNvPr id="12300" name="AutoShape 18"/>
          <p:cNvSpPr>
            <a:spLocks noChangeArrowheads="1"/>
          </p:cNvSpPr>
          <p:nvPr/>
        </p:nvSpPr>
        <p:spPr bwMode="gray">
          <a:xfrm>
            <a:off x="3167063" y="4481513"/>
            <a:ext cx="5976937" cy="2376487"/>
          </a:xfrm>
          <a:prstGeom prst="roundRect">
            <a:avLst>
              <a:gd name="adj" fmla="val 50000"/>
            </a:avLst>
          </a:prstGeom>
          <a:gradFill rotWithShape="1">
            <a:gsLst>
              <a:gs pos="0">
                <a:srgbClr val="993300"/>
              </a:gs>
              <a:gs pos="100000">
                <a:srgbClr val="471800"/>
              </a:gs>
            </a:gsLst>
            <a:lin ang="0" scaled="1"/>
          </a:gradFill>
          <a:ln w="38100">
            <a:solidFill>
              <a:srgbClr val="FFFFFF"/>
            </a:solidFill>
            <a:round/>
            <a:headEnd/>
            <a:tailEnd/>
          </a:ln>
          <a:effectLst>
            <a:outerShdw dist="63500" dir="3187806" algn="ctr" rotWithShape="0">
              <a:srgbClr val="001D3A"/>
            </a:outerShdw>
          </a:effectLst>
        </p:spPr>
        <p:txBody>
          <a:bodyPr wrap="none" anchor="ctr"/>
          <a:lstStyle/>
          <a:p>
            <a:r>
              <a:rPr lang="tr-TR" altLang="tr-TR" sz="1800" dirty="0"/>
              <a:t>%90,3 adalet ve dürüstlük kaygısı yaşıyor</a:t>
            </a:r>
          </a:p>
          <a:p>
            <a:r>
              <a:rPr lang="tr-TR" altLang="tr-TR" sz="1800" dirty="0"/>
              <a:t>%89,4 bulmaca ve Legoları rahatlıkla yapabiliyor</a:t>
            </a:r>
          </a:p>
          <a:p>
            <a:r>
              <a:rPr lang="tr-TR" altLang="tr-TR" sz="1800" dirty="0"/>
              <a:t>%88,4 yüksek bir enerji seviyesi var</a:t>
            </a:r>
          </a:p>
          <a:p>
            <a:r>
              <a:rPr lang="tr-TR" altLang="tr-TR" sz="1800" dirty="0"/>
              <a:t>%88,3 işlerinin mükemmel olması kaygısını yaşıyor</a:t>
            </a:r>
          </a:p>
          <a:p>
            <a:r>
              <a:rPr lang="tr-TR" altLang="tr-TR" sz="1800" dirty="0"/>
              <a:t>%85,9 ilgi duyduğu alanlarda azimli</a:t>
            </a:r>
          </a:p>
          <a:p>
            <a:r>
              <a:rPr lang="tr-TR" altLang="tr-TR" sz="1800" dirty="0"/>
              <a:t>%85,3 çok okuyor. </a:t>
            </a:r>
          </a:p>
          <a:p>
            <a:r>
              <a:rPr lang="tr-TR" altLang="tr-TR" sz="1800" dirty="0"/>
              <a:t>%84,1 otoriteyi sorguluyor.</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algn="ctr" eaLnBrk="0" hangingPunct="0"/>
            <a:r>
              <a:rPr lang="tr-TR" altLang="tr-TR" sz="3200" b="1" dirty="0"/>
              <a:t>Öğretmenin sınıfta yapmaması gerekenler</a:t>
            </a:r>
            <a:endParaRPr lang="tr-TR" altLang="tr-TR" sz="3200" i="1" dirty="0"/>
          </a:p>
        </p:txBody>
      </p:sp>
      <p:sp>
        <p:nvSpPr>
          <p:cNvPr id="2" name="Dikdörtgen 1"/>
          <p:cNvSpPr/>
          <p:nvPr/>
        </p:nvSpPr>
        <p:spPr>
          <a:xfrm>
            <a:off x="251520" y="2492896"/>
            <a:ext cx="8507412" cy="2676525"/>
          </a:xfrm>
          <a:prstGeom prst="rect">
            <a:avLst/>
          </a:prstGeom>
        </p:spPr>
        <p:txBody>
          <a:bodyPr>
            <a:spAutoFit/>
          </a:bodyPr>
          <a:lstStyle/>
          <a:p>
            <a:pPr marL="342900" indent="-342900">
              <a:buFont typeface="Arial" panose="020B0604020202020204" pitchFamily="34" charset="0"/>
              <a:buChar char="•"/>
              <a:defRPr/>
            </a:pPr>
            <a:r>
              <a:rPr lang="tr-TR" sz="2400" dirty="0"/>
              <a:t>Zamanlarının boşa harcanmasına neden olmamalıdır.</a:t>
            </a:r>
            <a:endParaRPr lang="tr-TR" sz="2400" i="1" dirty="0"/>
          </a:p>
          <a:p>
            <a:pPr>
              <a:defRPr/>
            </a:pPr>
            <a:r>
              <a:rPr lang="tr-TR" sz="2400" dirty="0"/>
              <a:t>Yapılan işte ve ödevlerde gereğinden fazla şekilcilik ve özenti üzerinde durmamalıdır.</a:t>
            </a:r>
          </a:p>
          <a:p>
            <a:pPr>
              <a:defRPr/>
            </a:pPr>
            <a:endParaRPr lang="tr-TR" sz="2400" i="1" dirty="0"/>
          </a:p>
          <a:p>
            <a:pPr marL="342900" indent="-342900">
              <a:buFont typeface="Arial" panose="020B0604020202020204" pitchFamily="34" charset="0"/>
              <a:buChar char="•"/>
              <a:defRPr/>
            </a:pPr>
            <a:r>
              <a:rPr lang="tr-TR" sz="2400" dirty="0"/>
              <a:t>Akademik konular kadar, resim-iş, beden eğitimi ve müzik gibi dersler de dikkate almalıdır.</a:t>
            </a:r>
            <a:endParaRPr lang="tr-TR" sz="2400" i="1" dirty="0"/>
          </a:p>
          <a:p>
            <a:pPr marL="342900" indent="-342900">
              <a:buFont typeface="Arial" panose="020B0604020202020204" pitchFamily="34" charset="0"/>
              <a:buChar char="•"/>
              <a:defRPr/>
            </a:pPr>
            <a:endParaRPr lang="tr-TR" sz="2400" i="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eaLnBrk="0" hangingPunct="0"/>
            <a:r>
              <a:rPr lang="tr-TR" altLang="tr-TR" sz="3200" b="1" dirty="0" smtClean="0"/>
              <a:t>Özel yetenekli </a:t>
            </a:r>
            <a:r>
              <a:rPr lang="tr-TR" altLang="tr-TR" sz="3200" b="1" dirty="0"/>
              <a:t>çocukların gelişimine yardımcı olabilmek için öğretmen;</a:t>
            </a:r>
            <a:endParaRPr lang="tr-TR" altLang="tr-TR" sz="3200" i="1" dirty="0"/>
          </a:p>
        </p:txBody>
      </p:sp>
      <p:sp>
        <p:nvSpPr>
          <p:cNvPr id="2" name="Dikdörtgen 1"/>
          <p:cNvSpPr/>
          <p:nvPr/>
        </p:nvSpPr>
        <p:spPr>
          <a:xfrm>
            <a:off x="179388" y="1341438"/>
            <a:ext cx="8507412" cy="5262562"/>
          </a:xfrm>
          <a:prstGeom prst="rect">
            <a:avLst/>
          </a:prstGeom>
        </p:spPr>
        <p:txBody>
          <a:bodyPr>
            <a:spAutoFit/>
          </a:bodyPr>
          <a:lstStyle/>
          <a:p>
            <a:pPr marL="342900" indent="-342900">
              <a:buFont typeface="Arial" panose="020B0604020202020204" pitchFamily="34" charset="0"/>
              <a:buChar char="•"/>
              <a:defRPr/>
            </a:pPr>
            <a:r>
              <a:rPr lang="en-US" sz="2400" dirty="0" err="1"/>
              <a:t>Ödevlerde</a:t>
            </a:r>
            <a:r>
              <a:rPr lang="en-US" sz="2400" dirty="0"/>
              <a:t> </a:t>
            </a:r>
            <a:r>
              <a:rPr lang="en-US" sz="2400" dirty="0" err="1"/>
              <a:t>tekrara</a:t>
            </a:r>
            <a:r>
              <a:rPr lang="en-US" sz="2400" dirty="0"/>
              <a:t> </a:t>
            </a:r>
            <a:r>
              <a:rPr lang="en-US" sz="2400" dirty="0" err="1"/>
              <a:t>ve</a:t>
            </a:r>
            <a:r>
              <a:rPr lang="en-US" sz="2400" dirty="0"/>
              <a:t> </a:t>
            </a:r>
            <a:r>
              <a:rPr lang="en-US" sz="2400" dirty="0" err="1"/>
              <a:t>alıştırmalara</a:t>
            </a:r>
            <a:r>
              <a:rPr lang="en-US" sz="2400" dirty="0"/>
              <a:t> </a:t>
            </a:r>
            <a:r>
              <a:rPr lang="en-US" sz="2400" dirty="0" err="1"/>
              <a:t>fazla</a:t>
            </a:r>
            <a:r>
              <a:rPr lang="en-US" sz="2400" dirty="0"/>
              <a:t> </a:t>
            </a:r>
            <a:r>
              <a:rPr lang="en-US" sz="2400" dirty="0" err="1"/>
              <a:t>yer</a:t>
            </a:r>
            <a:r>
              <a:rPr lang="en-US" sz="2400" dirty="0"/>
              <a:t> </a:t>
            </a:r>
            <a:r>
              <a:rPr lang="en-US" sz="2400" dirty="0" err="1"/>
              <a:t>vermemelidir</a:t>
            </a:r>
            <a:r>
              <a:rPr lang="en-US" sz="2400" dirty="0"/>
              <a:t>.</a:t>
            </a:r>
            <a:endParaRPr lang="tr-TR" sz="2400" dirty="0"/>
          </a:p>
          <a:p>
            <a:pPr>
              <a:defRPr/>
            </a:pPr>
            <a:endParaRPr lang="tr-TR" sz="2400" i="1" dirty="0"/>
          </a:p>
          <a:p>
            <a:pPr marL="342900" indent="-342900">
              <a:buFont typeface="Arial" panose="020B0604020202020204" pitchFamily="34" charset="0"/>
              <a:buChar char="•"/>
              <a:defRPr/>
            </a:pPr>
            <a:r>
              <a:rPr lang="en-US" sz="2400" dirty="0" err="1"/>
              <a:t>Çocuğa</a:t>
            </a:r>
            <a:r>
              <a:rPr lang="en-US" sz="2400" dirty="0"/>
              <a:t>, </a:t>
            </a:r>
            <a:r>
              <a:rPr lang="en-US" sz="2400" dirty="0" err="1"/>
              <a:t>sınıfta</a:t>
            </a:r>
            <a:r>
              <a:rPr lang="en-US" sz="2400" dirty="0"/>
              <a:t> </a:t>
            </a:r>
            <a:r>
              <a:rPr lang="en-US" sz="2400" dirty="0" err="1"/>
              <a:t>işlenmekte</a:t>
            </a:r>
            <a:r>
              <a:rPr lang="en-US" sz="2400" dirty="0"/>
              <a:t> </a:t>
            </a:r>
            <a:r>
              <a:rPr lang="en-US" sz="2400" dirty="0" err="1"/>
              <a:t>olan</a:t>
            </a:r>
            <a:r>
              <a:rPr lang="en-US" sz="2400" dirty="0"/>
              <a:t> </a:t>
            </a:r>
            <a:r>
              <a:rPr lang="en-US" sz="2400" dirty="0" err="1"/>
              <a:t>konularla</a:t>
            </a:r>
            <a:r>
              <a:rPr lang="en-US" sz="2400" dirty="0"/>
              <a:t> </a:t>
            </a:r>
            <a:r>
              <a:rPr lang="en-US" sz="2400" dirty="0" err="1"/>
              <a:t>ilgili</a:t>
            </a:r>
            <a:r>
              <a:rPr lang="en-US" sz="2400" dirty="0"/>
              <a:t>, </a:t>
            </a:r>
            <a:r>
              <a:rPr lang="en-US" sz="2400" dirty="0" err="1"/>
              <a:t>öğrenme</a:t>
            </a:r>
            <a:r>
              <a:rPr lang="en-US" sz="2400" dirty="0"/>
              <a:t> </a:t>
            </a:r>
            <a:r>
              <a:rPr lang="en-US" sz="2400" dirty="0" err="1"/>
              <a:t>hızı</a:t>
            </a:r>
            <a:r>
              <a:rPr lang="en-US" sz="2400" dirty="0"/>
              <a:t> </a:t>
            </a:r>
            <a:r>
              <a:rPr lang="en-US" sz="2400" dirty="0" err="1"/>
              <a:t>ve</a:t>
            </a:r>
            <a:r>
              <a:rPr lang="en-US" sz="2400" dirty="0"/>
              <a:t> </a:t>
            </a:r>
            <a:r>
              <a:rPr lang="en-US" sz="2400" dirty="0" err="1"/>
              <a:t>ilgisine</a:t>
            </a:r>
            <a:r>
              <a:rPr lang="en-US" sz="2400" dirty="0"/>
              <a:t> </a:t>
            </a:r>
            <a:r>
              <a:rPr lang="en-US" sz="2400" dirty="0" err="1"/>
              <a:t>göre</a:t>
            </a:r>
            <a:r>
              <a:rPr lang="en-US" sz="2400" dirty="0"/>
              <a:t> </a:t>
            </a:r>
            <a:r>
              <a:rPr lang="en-US" sz="2400" dirty="0" err="1"/>
              <a:t>farklı</a:t>
            </a:r>
            <a:r>
              <a:rPr lang="en-US" sz="2400" dirty="0"/>
              <a:t> </a:t>
            </a:r>
            <a:r>
              <a:rPr lang="en-US" sz="2400" dirty="0" err="1"/>
              <a:t>etkinlik</a:t>
            </a:r>
            <a:r>
              <a:rPr lang="en-US" sz="2400" dirty="0"/>
              <a:t> </a:t>
            </a:r>
            <a:r>
              <a:rPr lang="en-US" sz="2400" dirty="0" err="1"/>
              <a:t>ve</a:t>
            </a:r>
            <a:r>
              <a:rPr lang="en-US" sz="2400" dirty="0"/>
              <a:t> </a:t>
            </a:r>
            <a:r>
              <a:rPr lang="en-US" sz="2400" dirty="0" err="1"/>
              <a:t>ödevler</a:t>
            </a:r>
            <a:r>
              <a:rPr lang="en-US" sz="2400" dirty="0"/>
              <a:t> </a:t>
            </a:r>
            <a:r>
              <a:rPr lang="en-US" sz="2400" dirty="0" err="1"/>
              <a:t>vermelidir</a:t>
            </a:r>
            <a:r>
              <a:rPr lang="en-US" sz="2400" dirty="0"/>
              <a:t>.</a:t>
            </a:r>
            <a:endParaRPr lang="tr-TR" sz="2400" dirty="0"/>
          </a:p>
          <a:p>
            <a:pPr>
              <a:defRPr/>
            </a:pPr>
            <a:endParaRPr lang="tr-TR" sz="2400" i="1" dirty="0"/>
          </a:p>
          <a:p>
            <a:pPr marL="342900" indent="-342900">
              <a:buFont typeface="Arial" panose="020B0604020202020204" pitchFamily="34" charset="0"/>
              <a:buChar char="•"/>
              <a:defRPr/>
            </a:pPr>
            <a:r>
              <a:rPr lang="en-US" sz="2400" dirty="0"/>
              <a:t>Problem </a:t>
            </a:r>
            <a:r>
              <a:rPr lang="en-US" sz="2400" dirty="0" err="1"/>
              <a:t>çözme</a:t>
            </a:r>
            <a:r>
              <a:rPr lang="en-US" sz="2400" dirty="0"/>
              <a:t> </a:t>
            </a:r>
            <a:r>
              <a:rPr lang="en-US" sz="2400" dirty="0" err="1"/>
              <a:t>becerilerini</a:t>
            </a:r>
            <a:r>
              <a:rPr lang="en-US" sz="2400" dirty="0"/>
              <a:t> </a:t>
            </a:r>
            <a:r>
              <a:rPr lang="en-US" sz="2400" dirty="0" err="1"/>
              <a:t>geliştirmeye</a:t>
            </a:r>
            <a:r>
              <a:rPr lang="en-US" sz="2400" dirty="0"/>
              <a:t> </a:t>
            </a:r>
            <a:r>
              <a:rPr lang="en-US" sz="2400" dirty="0" err="1"/>
              <a:t>yönelik</a:t>
            </a:r>
            <a:r>
              <a:rPr lang="en-US" sz="2400" dirty="0"/>
              <a:t> </a:t>
            </a:r>
            <a:r>
              <a:rPr lang="en-US" sz="2400" dirty="0" err="1"/>
              <a:t>ödevler</a:t>
            </a:r>
            <a:r>
              <a:rPr lang="en-US" sz="2400" dirty="0"/>
              <a:t> </a:t>
            </a:r>
            <a:r>
              <a:rPr lang="en-US" sz="2400" dirty="0" err="1"/>
              <a:t>vermelidir</a:t>
            </a:r>
            <a:r>
              <a:rPr lang="tr-TR" sz="2400" dirty="0"/>
              <a:t>.</a:t>
            </a:r>
          </a:p>
          <a:p>
            <a:pPr>
              <a:defRPr/>
            </a:pPr>
            <a:endParaRPr lang="tr-TR" sz="2400" i="1" dirty="0"/>
          </a:p>
          <a:p>
            <a:pPr marL="342900" indent="-342900">
              <a:buFont typeface="Arial" panose="020B0604020202020204" pitchFamily="34" charset="0"/>
              <a:buChar char="•"/>
              <a:defRPr/>
            </a:pPr>
            <a:r>
              <a:rPr lang="en-US" sz="2400" dirty="0" err="1"/>
              <a:t>Tartışma</a:t>
            </a:r>
            <a:r>
              <a:rPr lang="en-US" sz="2400" dirty="0"/>
              <a:t>, </a:t>
            </a:r>
            <a:r>
              <a:rPr lang="en-US" sz="2400" dirty="0" err="1"/>
              <a:t>proje</a:t>
            </a:r>
            <a:r>
              <a:rPr lang="en-US" sz="2400" dirty="0"/>
              <a:t> </a:t>
            </a:r>
            <a:r>
              <a:rPr lang="en-US" sz="2400" dirty="0" err="1"/>
              <a:t>ve</a:t>
            </a:r>
            <a:r>
              <a:rPr lang="en-US" sz="2400" dirty="0"/>
              <a:t> drama </a:t>
            </a:r>
            <a:r>
              <a:rPr lang="en-US" sz="2400" dirty="0" err="1"/>
              <a:t>çalışmalarına</a:t>
            </a:r>
            <a:r>
              <a:rPr lang="en-US" sz="2400" dirty="0"/>
              <a:t> </a:t>
            </a:r>
            <a:r>
              <a:rPr lang="en-US" sz="2400" dirty="0" err="1"/>
              <a:t>önem</a:t>
            </a:r>
            <a:r>
              <a:rPr lang="en-US" sz="2400" dirty="0"/>
              <a:t> </a:t>
            </a:r>
            <a:r>
              <a:rPr lang="en-US" sz="2400" dirty="0" err="1"/>
              <a:t>vermelidir</a:t>
            </a:r>
            <a:r>
              <a:rPr lang="en-US" sz="2400" dirty="0"/>
              <a:t>.</a:t>
            </a:r>
            <a:endParaRPr lang="tr-TR" sz="2400" i="1" dirty="0"/>
          </a:p>
          <a:p>
            <a:pPr>
              <a:defRPr/>
            </a:pPr>
            <a:r>
              <a:rPr lang="en-US" sz="2400" dirty="0" err="1"/>
              <a:t>Sınıflandırma</a:t>
            </a:r>
            <a:r>
              <a:rPr lang="en-US" sz="2400" dirty="0"/>
              <a:t> </a:t>
            </a:r>
            <a:r>
              <a:rPr lang="en-US" sz="2400" dirty="0" err="1"/>
              <a:t>ve</a:t>
            </a:r>
            <a:r>
              <a:rPr lang="en-US" sz="2400" dirty="0"/>
              <a:t> organize </a:t>
            </a:r>
            <a:r>
              <a:rPr lang="en-US" sz="2400" dirty="0" err="1"/>
              <a:t>etme</a:t>
            </a:r>
            <a:r>
              <a:rPr lang="en-US" sz="2400" dirty="0"/>
              <a:t> </a:t>
            </a:r>
            <a:r>
              <a:rPr lang="en-US" sz="2400" dirty="0" err="1"/>
              <a:t>olanağı</a:t>
            </a:r>
            <a:r>
              <a:rPr lang="en-US" sz="2400" dirty="0"/>
              <a:t> </a:t>
            </a:r>
            <a:r>
              <a:rPr lang="en-US" sz="2400" dirty="0" err="1"/>
              <a:t>veren</a:t>
            </a:r>
            <a:r>
              <a:rPr lang="en-US" sz="2400" dirty="0"/>
              <a:t> </a:t>
            </a:r>
            <a:r>
              <a:rPr lang="en-US" sz="2400" dirty="0" err="1"/>
              <a:t>etkinlikler</a:t>
            </a:r>
            <a:r>
              <a:rPr lang="en-US" sz="2400" dirty="0"/>
              <a:t> </a:t>
            </a:r>
            <a:r>
              <a:rPr lang="en-US" sz="2400" dirty="0" err="1"/>
              <a:t>hazırlamalıdır</a:t>
            </a:r>
            <a:r>
              <a:rPr lang="en-US" sz="2400" dirty="0"/>
              <a:t>.</a:t>
            </a:r>
            <a:endParaRPr lang="tr-TR" sz="2400" i="1" dirty="0"/>
          </a:p>
          <a:p>
            <a:pPr>
              <a:defRPr/>
            </a:pPr>
            <a:endParaRPr lang="tr-TR" sz="2400" i="1" dirty="0"/>
          </a:p>
          <a:p>
            <a:pPr marL="342900" indent="-342900">
              <a:buFont typeface="Arial" panose="020B0604020202020204" pitchFamily="34" charset="0"/>
              <a:buChar char="•"/>
              <a:defRPr/>
            </a:pPr>
            <a:endParaRPr lang="tr-TR" sz="2400" i="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457200" y="147638"/>
            <a:ext cx="8229600" cy="977900"/>
          </a:xfrm>
          <a:prstGeom prst="rect">
            <a:avLst/>
          </a:prstGeom>
          <a:solidFill>
            <a:srgbClr val="FFFFFF"/>
          </a:solidFill>
          <a:ln w="9525" algn="ctr">
            <a:solidFill>
              <a:srgbClr val="000000"/>
            </a:solidFill>
            <a:miter lim="800000"/>
            <a:headEnd/>
            <a:tailEnd/>
          </a:ln>
          <a:effectLst/>
        </p:spPr>
        <p:txBody>
          <a:bodyPr/>
          <a:lstStyle/>
          <a:p>
            <a:pPr algn="ctr" eaLnBrk="0" hangingPunct="0"/>
            <a:r>
              <a:rPr lang="tr-TR" altLang="tr-TR" sz="3200" b="1" dirty="0" smtClean="0"/>
              <a:t>Özel yetenekli </a:t>
            </a:r>
            <a:r>
              <a:rPr lang="tr-TR" altLang="tr-TR" sz="3200" b="1" dirty="0"/>
              <a:t>çocukların gelişimine yardımcı olabilmek için öğretmen;</a:t>
            </a:r>
            <a:endParaRPr lang="tr-TR" altLang="tr-TR" sz="3200" i="1" dirty="0"/>
          </a:p>
        </p:txBody>
      </p:sp>
      <p:sp>
        <p:nvSpPr>
          <p:cNvPr id="2" name="Dikdörtgen 1"/>
          <p:cNvSpPr/>
          <p:nvPr/>
        </p:nvSpPr>
        <p:spPr>
          <a:xfrm>
            <a:off x="179388" y="1341438"/>
            <a:ext cx="8507412" cy="5262562"/>
          </a:xfrm>
          <a:prstGeom prst="rect">
            <a:avLst/>
          </a:prstGeom>
        </p:spPr>
        <p:txBody>
          <a:bodyPr>
            <a:spAutoFit/>
          </a:bodyPr>
          <a:lstStyle/>
          <a:p>
            <a:pPr marL="342900" indent="-342900">
              <a:buFont typeface="Arial" panose="020B0604020202020204" pitchFamily="34" charset="0"/>
              <a:buChar char="•"/>
              <a:defRPr/>
            </a:pPr>
            <a:r>
              <a:rPr lang="en-US" sz="2400" dirty="0"/>
              <a:t>Etkinliklerde </a:t>
            </a:r>
            <a:r>
              <a:rPr lang="en-US" sz="2400" dirty="0" err="1"/>
              <a:t>gözlem</a:t>
            </a:r>
            <a:r>
              <a:rPr lang="en-US" sz="2400" dirty="0"/>
              <a:t> </a:t>
            </a:r>
            <a:r>
              <a:rPr lang="en-US" sz="2400" dirty="0" err="1"/>
              <a:t>ve</a:t>
            </a:r>
            <a:r>
              <a:rPr lang="en-US" sz="2400" dirty="0"/>
              <a:t> </a:t>
            </a:r>
            <a:r>
              <a:rPr lang="en-US" sz="2400" dirty="0" err="1"/>
              <a:t>deneylere</a:t>
            </a:r>
            <a:r>
              <a:rPr lang="en-US" sz="2400" dirty="0"/>
              <a:t> de </a:t>
            </a:r>
            <a:r>
              <a:rPr lang="en-US" sz="2400" dirty="0" err="1"/>
              <a:t>yer</a:t>
            </a:r>
            <a:r>
              <a:rPr lang="en-US" sz="2400" dirty="0"/>
              <a:t> </a:t>
            </a:r>
            <a:r>
              <a:rPr lang="en-US" sz="2400" dirty="0" err="1"/>
              <a:t>vermelidir</a:t>
            </a:r>
            <a:r>
              <a:rPr lang="en-US" sz="2400" dirty="0"/>
              <a:t>.</a:t>
            </a:r>
            <a:endParaRPr lang="tr-TR" sz="2400" dirty="0"/>
          </a:p>
          <a:p>
            <a:pPr>
              <a:defRPr/>
            </a:pPr>
            <a:r>
              <a:rPr lang="en-US" sz="2400" dirty="0"/>
              <a:t> </a:t>
            </a:r>
            <a:endParaRPr lang="tr-TR" sz="2400" i="1" dirty="0"/>
          </a:p>
          <a:p>
            <a:pPr marL="342900" indent="-342900">
              <a:buFont typeface="Arial" panose="020B0604020202020204" pitchFamily="34" charset="0"/>
              <a:buChar char="•"/>
              <a:defRPr/>
            </a:pPr>
            <a:r>
              <a:rPr lang="en-US" sz="2400" dirty="0" err="1"/>
              <a:t>Özel</a:t>
            </a:r>
            <a:r>
              <a:rPr lang="en-US" sz="2400" dirty="0"/>
              <a:t> </a:t>
            </a:r>
            <a:r>
              <a:rPr lang="en-US" sz="2400" dirty="0" err="1"/>
              <a:t>ilgileri</a:t>
            </a:r>
            <a:r>
              <a:rPr lang="en-US" sz="2400" dirty="0"/>
              <a:t> </a:t>
            </a:r>
            <a:r>
              <a:rPr lang="en-US" sz="2400" dirty="0" err="1"/>
              <a:t>olduğundan</a:t>
            </a:r>
            <a:r>
              <a:rPr lang="en-US" sz="2400" dirty="0"/>
              <a:t> </a:t>
            </a:r>
            <a:r>
              <a:rPr lang="en-US" sz="2400" dirty="0" err="1"/>
              <a:t>grupla</a:t>
            </a:r>
            <a:r>
              <a:rPr lang="en-US" sz="2400" dirty="0"/>
              <a:t> </a:t>
            </a:r>
            <a:r>
              <a:rPr lang="en-US" sz="2400" dirty="0" err="1"/>
              <a:t>olduğu</a:t>
            </a:r>
            <a:r>
              <a:rPr lang="en-US" sz="2400" dirty="0"/>
              <a:t> </a:t>
            </a:r>
            <a:r>
              <a:rPr lang="en-US" sz="2400" dirty="0" err="1"/>
              <a:t>kadar</a:t>
            </a:r>
            <a:r>
              <a:rPr lang="en-US" sz="2400" dirty="0"/>
              <a:t> </a:t>
            </a:r>
            <a:r>
              <a:rPr lang="en-US" sz="2400" dirty="0" err="1"/>
              <a:t>bireysel</a:t>
            </a:r>
            <a:r>
              <a:rPr lang="en-US" sz="2400" dirty="0"/>
              <a:t> </a:t>
            </a:r>
            <a:r>
              <a:rPr lang="en-US" sz="2400" dirty="0" err="1"/>
              <a:t>çalışmalarına</a:t>
            </a:r>
            <a:r>
              <a:rPr lang="en-US" sz="2400" dirty="0"/>
              <a:t> da </a:t>
            </a:r>
            <a:r>
              <a:rPr lang="en-US" sz="2400" dirty="0" err="1"/>
              <a:t>özen</a:t>
            </a:r>
            <a:r>
              <a:rPr lang="en-US" sz="2400" dirty="0"/>
              <a:t> </a:t>
            </a:r>
            <a:r>
              <a:rPr lang="en-US" sz="2400" dirty="0" err="1"/>
              <a:t>göstermelidir</a:t>
            </a:r>
            <a:r>
              <a:rPr lang="en-US" sz="2400" dirty="0"/>
              <a:t>.</a:t>
            </a:r>
            <a:endParaRPr lang="tr-TR" sz="2400" dirty="0"/>
          </a:p>
          <a:p>
            <a:pPr>
              <a:defRPr/>
            </a:pPr>
            <a:endParaRPr lang="tr-TR" sz="2400" i="1" dirty="0"/>
          </a:p>
          <a:p>
            <a:pPr marL="342900" indent="-342900">
              <a:buFont typeface="Arial" panose="020B0604020202020204" pitchFamily="34" charset="0"/>
              <a:buChar char="•"/>
              <a:defRPr/>
            </a:pPr>
            <a:r>
              <a:rPr lang="en-US" sz="2400" dirty="0" err="1"/>
              <a:t>Öğrenciyi</a:t>
            </a:r>
            <a:r>
              <a:rPr lang="en-US" sz="2400" dirty="0"/>
              <a:t> </a:t>
            </a:r>
            <a:r>
              <a:rPr lang="en-US" sz="2400" dirty="0" err="1"/>
              <a:t>okul</a:t>
            </a:r>
            <a:r>
              <a:rPr lang="en-US" sz="2400" dirty="0"/>
              <a:t> </a:t>
            </a:r>
            <a:r>
              <a:rPr lang="en-US" sz="2400" dirty="0" err="1"/>
              <a:t>içi</a:t>
            </a:r>
            <a:r>
              <a:rPr lang="en-US" sz="2400" dirty="0"/>
              <a:t> </a:t>
            </a:r>
            <a:r>
              <a:rPr lang="en-US" sz="2400" dirty="0" err="1"/>
              <a:t>ve</a:t>
            </a:r>
            <a:r>
              <a:rPr lang="en-US" sz="2400" dirty="0"/>
              <a:t> </a:t>
            </a:r>
            <a:r>
              <a:rPr lang="en-US" sz="2400" dirty="0" err="1"/>
              <a:t>dışı</a:t>
            </a:r>
            <a:r>
              <a:rPr lang="en-US" sz="2400" dirty="0"/>
              <a:t> </a:t>
            </a:r>
            <a:r>
              <a:rPr lang="en-US" sz="2400" dirty="0" err="1"/>
              <a:t>etkinliklere</a:t>
            </a:r>
            <a:r>
              <a:rPr lang="en-US" sz="2400" dirty="0"/>
              <a:t> </a:t>
            </a:r>
            <a:r>
              <a:rPr lang="en-US" sz="2400" dirty="0" err="1"/>
              <a:t>yönlendirmelidir</a:t>
            </a:r>
            <a:r>
              <a:rPr lang="tr-TR" sz="2400" dirty="0"/>
              <a:t>.</a:t>
            </a:r>
          </a:p>
          <a:p>
            <a:pPr marL="342900" indent="-342900">
              <a:buFont typeface="Arial" panose="020B0604020202020204" pitchFamily="34" charset="0"/>
              <a:buChar char="•"/>
              <a:defRPr/>
            </a:pPr>
            <a:endParaRPr lang="tr-TR" sz="2400" i="1" dirty="0"/>
          </a:p>
          <a:p>
            <a:pPr marL="342900" indent="-342900">
              <a:buFont typeface="Arial" panose="020B0604020202020204" pitchFamily="34" charset="0"/>
              <a:buChar char="•"/>
              <a:defRPr/>
            </a:pPr>
            <a:r>
              <a:rPr lang="en-US" sz="2400" dirty="0" err="1"/>
              <a:t>Liderlik</a:t>
            </a:r>
            <a:r>
              <a:rPr lang="en-US" sz="2400" dirty="0"/>
              <a:t> </a:t>
            </a:r>
            <a:r>
              <a:rPr lang="en-US" sz="2400" dirty="0" err="1"/>
              <a:t>gerektiren</a:t>
            </a:r>
            <a:r>
              <a:rPr lang="en-US" sz="2400" dirty="0"/>
              <a:t> </a:t>
            </a:r>
            <a:r>
              <a:rPr lang="en-US" sz="2400" dirty="0" err="1"/>
              <a:t>ya</a:t>
            </a:r>
            <a:r>
              <a:rPr lang="en-US" sz="2400" dirty="0"/>
              <a:t> da </a:t>
            </a:r>
            <a:r>
              <a:rPr lang="en-US" sz="2400" dirty="0" err="1"/>
              <a:t>liderliği</a:t>
            </a:r>
            <a:r>
              <a:rPr lang="en-US" sz="2400" dirty="0"/>
              <a:t> </a:t>
            </a:r>
            <a:r>
              <a:rPr lang="en-US" sz="2400" dirty="0" err="1"/>
              <a:t>geliştirmeye</a:t>
            </a:r>
            <a:r>
              <a:rPr lang="en-US" sz="2400" dirty="0"/>
              <a:t> </a:t>
            </a:r>
            <a:r>
              <a:rPr lang="en-US" sz="2400" dirty="0" err="1"/>
              <a:t>fırsat</a:t>
            </a:r>
            <a:r>
              <a:rPr lang="en-US" sz="2400" dirty="0"/>
              <a:t> </a:t>
            </a:r>
            <a:r>
              <a:rPr lang="en-US" sz="2400" dirty="0" err="1"/>
              <a:t>verecek</a:t>
            </a:r>
            <a:r>
              <a:rPr lang="en-US" sz="2400" dirty="0"/>
              <a:t> </a:t>
            </a:r>
            <a:r>
              <a:rPr lang="en-US" sz="2400" dirty="0" err="1"/>
              <a:t>çalışmalara</a:t>
            </a:r>
            <a:r>
              <a:rPr lang="en-US" sz="2400" dirty="0"/>
              <a:t> </a:t>
            </a:r>
            <a:r>
              <a:rPr lang="en-US" sz="2400" dirty="0" err="1"/>
              <a:t>katılması</a:t>
            </a:r>
            <a:r>
              <a:rPr lang="en-US" sz="2400" dirty="0"/>
              <a:t> </a:t>
            </a:r>
            <a:r>
              <a:rPr lang="en-US" sz="2400" dirty="0" err="1"/>
              <a:t>için</a:t>
            </a:r>
            <a:r>
              <a:rPr lang="en-US" sz="2400" dirty="0"/>
              <a:t> </a:t>
            </a:r>
            <a:r>
              <a:rPr lang="en-US" sz="2400" dirty="0" err="1"/>
              <a:t>teşvik</a:t>
            </a:r>
            <a:r>
              <a:rPr lang="en-US" sz="2400" dirty="0"/>
              <a:t> </a:t>
            </a:r>
            <a:r>
              <a:rPr lang="en-US" sz="2400" dirty="0" err="1"/>
              <a:t>etmelidir</a:t>
            </a:r>
            <a:r>
              <a:rPr lang="en-US" sz="2400" dirty="0"/>
              <a:t>.</a:t>
            </a:r>
            <a:endParaRPr lang="tr-TR" sz="2400" dirty="0"/>
          </a:p>
          <a:p>
            <a:pPr>
              <a:defRPr/>
            </a:pPr>
            <a:endParaRPr lang="tr-TR" sz="2400" i="1" dirty="0"/>
          </a:p>
          <a:p>
            <a:pPr marL="342900" indent="-342900">
              <a:buFont typeface="Arial" panose="020B0604020202020204" pitchFamily="34" charset="0"/>
              <a:buChar char="•"/>
              <a:defRPr/>
            </a:pPr>
            <a:r>
              <a:rPr lang="en-US" sz="2400" dirty="0"/>
              <a:t>Anne </a:t>
            </a:r>
            <a:r>
              <a:rPr lang="en-US" sz="2400" dirty="0" err="1"/>
              <a:t>ve</a:t>
            </a:r>
            <a:r>
              <a:rPr lang="en-US" sz="2400" dirty="0"/>
              <a:t> baba </a:t>
            </a:r>
            <a:r>
              <a:rPr lang="en-US" sz="2400" dirty="0" err="1"/>
              <a:t>ile</a:t>
            </a:r>
            <a:r>
              <a:rPr lang="en-US" sz="2400" dirty="0"/>
              <a:t> </a:t>
            </a:r>
            <a:r>
              <a:rPr lang="en-US" sz="2400" dirty="0" err="1"/>
              <a:t>çocuğun</a:t>
            </a:r>
            <a:r>
              <a:rPr lang="en-US" sz="2400" dirty="0"/>
              <a:t> </a:t>
            </a:r>
            <a:r>
              <a:rPr lang="en-US" sz="2400" dirty="0" err="1"/>
              <a:t>eğitimine</a:t>
            </a:r>
            <a:r>
              <a:rPr lang="en-US" sz="2400" dirty="0"/>
              <a:t> </a:t>
            </a:r>
            <a:r>
              <a:rPr lang="en-US" sz="2400" dirty="0" err="1"/>
              <a:t>yönelik</a:t>
            </a:r>
            <a:r>
              <a:rPr lang="en-US" sz="2400" dirty="0"/>
              <a:t> </a:t>
            </a:r>
            <a:r>
              <a:rPr lang="en-US" sz="2400" dirty="0" err="1"/>
              <a:t>işbirliği</a:t>
            </a:r>
            <a:r>
              <a:rPr lang="en-US" sz="2400" dirty="0"/>
              <a:t> </a:t>
            </a:r>
            <a:r>
              <a:rPr lang="en-US" sz="2400" dirty="0" err="1"/>
              <a:t>yapmalıdır</a:t>
            </a:r>
            <a:r>
              <a:rPr lang="en-US" sz="2400" dirty="0"/>
              <a:t>.</a:t>
            </a:r>
            <a:endParaRPr lang="tr-TR" sz="2400" i="1" dirty="0"/>
          </a:p>
          <a:p>
            <a:pPr>
              <a:defRPr/>
            </a:pPr>
            <a:endParaRPr lang="tr-TR" sz="2400" i="1" dirty="0"/>
          </a:p>
          <a:p>
            <a:pPr marL="342900" indent="-342900">
              <a:buFont typeface="Arial" panose="020B0604020202020204" pitchFamily="34" charset="0"/>
              <a:buChar char="•"/>
              <a:defRPr/>
            </a:pPr>
            <a:endParaRPr lang="tr-TR" sz="2400" i="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95736" y="3429000"/>
            <a:ext cx="5436096" cy="1656184"/>
          </a:xfrm>
        </p:spPr>
        <p:txBody>
          <a:bodyPr>
            <a:normAutofit/>
          </a:bodyPr>
          <a:lstStyle/>
          <a:p>
            <a:pPr algn="ctr"/>
            <a:r>
              <a:rPr lang="tr-TR" spc="600" dirty="0" smtClean="0"/>
              <a:t>Şırnak  RAM</a:t>
            </a:r>
            <a:endParaRPr lang="tr-TR" spc="600" dirty="0"/>
          </a:p>
        </p:txBody>
      </p:sp>
      <p:sp>
        <p:nvSpPr>
          <p:cNvPr id="3" name="2 Alt Başlık"/>
          <p:cNvSpPr>
            <a:spLocks noGrp="1"/>
          </p:cNvSpPr>
          <p:nvPr>
            <p:ph type="subTitle" idx="1"/>
          </p:nvPr>
        </p:nvSpPr>
        <p:spPr>
          <a:xfrm>
            <a:off x="214282" y="5949280"/>
            <a:ext cx="8929718" cy="908720"/>
          </a:xfrm>
        </p:spPr>
        <p:txBody>
          <a:bodyPr>
            <a:normAutofit/>
          </a:bodyPr>
          <a:lstStyle/>
          <a:p>
            <a:pPr algn="ctr"/>
            <a:endParaRPr lang="tr-TR" sz="2400" dirty="0">
              <a:solidFill>
                <a:schemeClr val="bg1"/>
              </a:solidFill>
            </a:endParaRP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259632" y="609817"/>
            <a:ext cx="6408712" cy="316835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6732588" y="3562350"/>
            <a:ext cx="184150" cy="366713"/>
          </a:xfrm>
          <a:prstGeom prst="rect">
            <a:avLst/>
          </a:prstGeom>
          <a:noFill/>
          <a:ln w="9525">
            <a:noFill/>
            <a:miter lim="800000"/>
            <a:headEnd/>
            <a:tailEnd/>
          </a:ln>
        </p:spPr>
        <p:txBody>
          <a:bodyPr wrap="none">
            <a:spAutoFit/>
          </a:bodyPr>
          <a:lstStyle/>
          <a:p>
            <a:endParaRPr lang="tr-TR" altLang="tr-TR" sz="1800" dirty="0">
              <a:cs typeface="Arial" charset="0"/>
            </a:endParaRPr>
          </a:p>
        </p:txBody>
      </p:sp>
      <p:sp>
        <p:nvSpPr>
          <p:cNvPr id="87087" name="AutoShape 47"/>
          <p:cNvSpPr>
            <a:spLocks noChangeArrowheads="1"/>
          </p:cNvSpPr>
          <p:nvPr/>
        </p:nvSpPr>
        <p:spPr bwMode="gray">
          <a:xfrm>
            <a:off x="1928813" y="1250950"/>
            <a:ext cx="4343400" cy="457200"/>
          </a:xfrm>
          <a:prstGeom prst="roundRect">
            <a:avLst>
              <a:gd name="adj" fmla="val 16667"/>
            </a:avLst>
          </a:prstGeom>
          <a:gradFill rotWithShape="1">
            <a:gsLst>
              <a:gs pos="0">
                <a:schemeClr val="accent2"/>
              </a:gs>
              <a:gs pos="50000">
                <a:schemeClr val="accent2">
                  <a:gamma/>
                  <a:tint val="21176"/>
                  <a:invGamma/>
                </a:schemeClr>
              </a:gs>
              <a:gs pos="100000">
                <a:schemeClr val="accent2"/>
              </a:gs>
            </a:gsLst>
            <a:lin ang="5400000" scaled="1"/>
          </a:gradFill>
          <a:ln w="12700" algn="ctr">
            <a:solidFill>
              <a:schemeClr val="bg1"/>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tr-TR" altLang="tr-TR" sz="1800" dirty="0" smtClean="0">
              <a:latin typeface="Comic Sans MS" pitchFamily="66" charset="0"/>
              <a:cs typeface="Arial" charset="0"/>
            </a:endParaRPr>
          </a:p>
        </p:txBody>
      </p:sp>
      <p:sp>
        <p:nvSpPr>
          <p:cNvPr id="13316" name="AutoShape 48"/>
          <p:cNvSpPr>
            <a:spLocks noChangeArrowheads="1"/>
          </p:cNvSpPr>
          <p:nvPr/>
        </p:nvSpPr>
        <p:spPr bwMode="gray">
          <a:xfrm>
            <a:off x="1547813" y="1131888"/>
            <a:ext cx="685800" cy="685800"/>
          </a:xfrm>
          <a:prstGeom prst="diamond">
            <a:avLst/>
          </a:prstGeom>
          <a:solidFill>
            <a:schemeClr val="accent2"/>
          </a:solidFill>
          <a:ln w="25400" algn="ctr">
            <a:solidFill>
              <a:schemeClr val="bg1"/>
            </a:solidFill>
            <a:miter lim="800000"/>
            <a:headEnd/>
            <a:tailEnd/>
          </a:ln>
        </p:spPr>
        <p:txBody>
          <a:bodyPr wrap="none" anchor="ctr"/>
          <a:lstStyle/>
          <a:p>
            <a:endParaRPr lang="tr-TR" altLang="tr-TR" sz="1800" dirty="0">
              <a:cs typeface="Arial" charset="0"/>
            </a:endParaRPr>
          </a:p>
        </p:txBody>
      </p:sp>
      <p:sp>
        <p:nvSpPr>
          <p:cNvPr id="13317" name="Text Box 49"/>
          <p:cNvSpPr txBox="1">
            <a:spLocks noChangeArrowheads="1"/>
          </p:cNvSpPr>
          <p:nvPr/>
        </p:nvSpPr>
        <p:spPr bwMode="gray">
          <a:xfrm>
            <a:off x="2157413" y="1306513"/>
            <a:ext cx="3429000" cy="366712"/>
          </a:xfrm>
          <a:prstGeom prst="rect">
            <a:avLst/>
          </a:prstGeom>
          <a:noFill/>
          <a:ln w="9525" algn="ctr">
            <a:noFill/>
            <a:miter lim="800000"/>
            <a:headEnd/>
            <a:tailEnd/>
          </a:ln>
        </p:spPr>
        <p:txBody>
          <a:bodyPr>
            <a:spAutoFit/>
          </a:bodyPr>
          <a:lstStyle/>
          <a:p>
            <a:pPr algn="ctr" eaLnBrk="0" hangingPunct="0"/>
            <a:r>
              <a:rPr lang="tr-TR" altLang="tr-TR" sz="1800" b="1" dirty="0">
                <a:solidFill>
                  <a:srgbClr val="000000"/>
                </a:solidFill>
                <a:cs typeface="Arial" charset="0"/>
              </a:rPr>
              <a:t>Genel Zihinsel Yetenek</a:t>
            </a:r>
            <a:endParaRPr lang="en-US" altLang="tr-TR" sz="1800" b="1" dirty="0">
              <a:solidFill>
                <a:srgbClr val="000000"/>
              </a:solidFill>
              <a:cs typeface="Arial" charset="0"/>
            </a:endParaRPr>
          </a:p>
        </p:txBody>
      </p:sp>
      <p:sp>
        <p:nvSpPr>
          <p:cNvPr id="13318" name="Text Box 50"/>
          <p:cNvSpPr txBox="1">
            <a:spLocks noChangeArrowheads="1"/>
          </p:cNvSpPr>
          <p:nvPr/>
        </p:nvSpPr>
        <p:spPr bwMode="gray">
          <a:xfrm>
            <a:off x="1693863" y="1230313"/>
            <a:ext cx="369887" cy="457200"/>
          </a:xfrm>
          <a:prstGeom prst="rect">
            <a:avLst/>
          </a:prstGeom>
          <a:noFill/>
          <a:ln w="9525" algn="ctr">
            <a:noFill/>
            <a:miter lim="800000"/>
            <a:headEnd/>
            <a:tailEnd/>
          </a:ln>
        </p:spPr>
        <p:txBody>
          <a:bodyPr wrap="none">
            <a:spAutoFit/>
          </a:bodyPr>
          <a:lstStyle/>
          <a:p>
            <a:pPr algn="ctr" eaLnBrk="0" hangingPunct="0"/>
            <a:r>
              <a:rPr lang="tr-TR" altLang="tr-TR" sz="2400" b="1" dirty="0">
                <a:solidFill>
                  <a:srgbClr val="000000"/>
                </a:solidFill>
                <a:cs typeface="Arial" charset="0"/>
              </a:rPr>
              <a:t>1</a:t>
            </a:r>
          </a:p>
        </p:txBody>
      </p:sp>
      <p:sp>
        <p:nvSpPr>
          <p:cNvPr id="87092" name="AutoShape 52"/>
          <p:cNvSpPr>
            <a:spLocks noChangeArrowheads="1"/>
          </p:cNvSpPr>
          <p:nvPr/>
        </p:nvSpPr>
        <p:spPr bwMode="gray">
          <a:xfrm>
            <a:off x="1857375" y="3973513"/>
            <a:ext cx="4343400" cy="457200"/>
          </a:xfrm>
          <a:prstGeom prst="roundRect">
            <a:avLst>
              <a:gd name="adj" fmla="val 16667"/>
            </a:avLst>
          </a:prstGeom>
          <a:gradFill rotWithShape="1">
            <a:gsLst>
              <a:gs pos="0">
                <a:schemeClr val="accent1"/>
              </a:gs>
              <a:gs pos="50000">
                <a:schemeClr val="accent1">
                  <a:gamma/>
                  <a:tint val="21176"/>
                  <a:invGamma/>
                </a:schemeClr>
              </a:gs>
              <a:gs pos="100000">
                <a:schemeClr val="accent1"/>
              </a:gs>
            </a:gsLst>
            <a:lin ang="5400000" scaled="1"/>
          </a:gradFill>
          <a:ln w="12700" algn="ctr">
            <a:solidFill>
              <a:schemeClr val="bg1"/>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tr-TR" altLang="tr-TR" sz="1800" dirty="0" smtClean="0">
              <a:latin typeface="Comic Sans MS" pitchFamily="66" charset="0"/>
              <a:cs typeface="Arial" charset="0"/>
            </a:endParaRPr>
          </a:p>
        </p:txBody>
      </p:sp>
      <p:sp>
        <p:nvSpPr>
          <p:cNvPr id="13320" name="AutoShape 53"/>
          <p:cNvSpPr>
            <a:spLocks noChangeArrowheads="1"/>
          </p:cNvSpPr>
          <p:nvPr/>
        </p:nvSpPr>
        <p:spPr bwMode="gray">
          <a:xfrm>
            <a:off x="1476375" y="3854450"/>
            <a:ext cx="685800" cy="685800"/>
          </a:xfrm>
          <a:prstGeom prst="diamond">
            <a:avLst/>
          </a:prstGeom>
          <a:solidFill>
            <a:schemeClr val="accent1"/>
          </a:solidFill>
          <a:ln w="25400" algn="ctr">
            <a:solidFill>
              <a:schemeClr val="bg1"/>
            </a:solidFill>
            <a:miter lim="800000"/>
            <a:headEnd/>
            <a:tailEnd/>
          </a:ln>
        </p:spPr>
        <p:txBody>
          <a:bodyPr wrap="none" anchor="ctr"/>
          <a:lstStyle/>
          <a:p>
            <a:endParaRPr lang="tr-TR" altLang="tr-TR" sz="1800" dirty="0">
              <a:cs typeface="Arial" charset="0"/>
            </a:endParaRPr>
          </a:p>
        </p:txBody>
      </p:sp>
      <p:sp>
        <p:nvSpPr>
          <p:cNvPr id="13321" name="Text Box 54"/>
          <p:cNvSpPr txBox="1">
            <a:spLocks noChangeArrowheads="1"/>
          </p:cNvSpPr>
          <p:nvPr/>
        </p:nvSpPr>
        <p:spPr bwMode="gray">
          <a:xfrm>
            <a:off x="2085975" y="4029075"/>
            <a:ext cx="3429000" cy="366713"/>
          </a:xfrm>
          <a:prstGeom prst="rect">
            <a:avLst/>
          </a:prstGeom>
          <a:noFill/>
          <a:ln w="9525" algn="ctr">
            <a:noFill/>
            <a:miter lim="800000"/>
            <a:headEnd/>
            <a:tailEnd/>
          </a:ln>
        </p:spPr>
        <p:txBody>
          <a:bodyPr>
            <a:spAutoFit/>
          </a:bodyPr>
          <a:lstStyle/>
          <a:p>
            <a:pPr algn="ctr" eaLnBrk="0" hangingPunct="0"/>
            <a:r>
              <a:rPr lang="tr-TR" altLang="tr-TR" sz="1800" b="1" dirty="0" smtClean="0">
                <a:solidFill>
                  <a:srgbClr val="000000"/>
                </a:solidFill>
                <a:cs typeface="Arial" charset="0"/>
              </a:rPr>
              <a:t>Özel </a:t>
            </a:r>
            <a:r>
              <a:rPr lang="tr-TR" altLang="tr-TR" sz="1800" b="1" dirty="0">
                <a:solidFill>
                  <a:srgbClr val="000000"/>
                </a:solidFill>
                <a:cs typeface="Arial" charset="0"/>
              </a:rPr>
              <a:t>Yetenek</a:t>
            </a:r>
            <a:endParaRPr lang="en-US" altLang="tr-TR" sz="1800" b="1" dirty="0">
              <a:solidFill>
                <a:srgbClr val="000000"/>
              </a:solidFill>
              <a:cs typeface="Arial" charset="0"/>
            </a:endParaRPr>
          </a:p>
        </p:txBody>
      </p:sp>
      <p:sp>
        <p:nvSpPr>
          <p:cNvPr id="13322" name="Text Box 55"/>
          <p:cNvSpPr txBox="1">
            <a:spLocks noChangeArrowheads="1"/>
          </p:cNvSpPr>
          <p:nvPr/>
        </p:nvSpPr>
        <p:spPr bwMode="gray">
          <a:xfrm>
            <a:off x="1622425" y="3952875"/>
            <a:ext cx="369888" cy="457200"/>
          </a:xfrm>
          <a:prstGeom prst="rect">
            <a:avLst/>
          </a:prstGeom>
          <a:noFill/>
          <a:ln w="9525" algn="ctr">
            <a:noFill/>
            <a:miter lim="800000"/>
            <a:headEnd/>
            <a:tailEnd/>
          </a:ln>
        </p:spPr>
        <p:txBody>
          <a:bodyPr wrap="none">
            <a:spAutoFit/>
          </a:bodyPr>
          <a:lstStyle/>
          <a:p>
            <a:pPr algn="ctr" eaLnBrk="0" hangingPunct="0"/>
            <a:r>
              <a:rPr lang="tr-TR" altLang="tr-TR" sz="2400" b="1" dirty="0">
                <a:solidFill>
                  <a:srgbClr val="000000"/>
                </a:solidFill>
                <a:cs typeface="Arial" charset="0"/>
              </a:rPr>
              <a:t>2</a:t>
            </a:r>
          </a:p>
        </p:txBody>
      </p:sp>
      <p:sp>
        <p:nvSpPr>
          <p:cNvPr id="13323" name="AutoShape 67"/>
          <p:cNvSpPr>
            <a:spLocks noChangeArrowheads="1"/>
          </p:cNvSpPr>
          <p:nvPr/>
        </p:nvSpPr>
        <p:spPr bwMode="auto">
          <a:xfrm>
            <a:off x="1258888" y="1901825"/>
            <a:ext cx="5543550" cy="1666875"/>
          </a:xfrm>
          <a:prstGeom prst="roundRect">
            <a:avLst>
              <a:gd name="adj" fmla="val 16667"/>
            </a:avLst>
          </a:prstGeom>
          <a:noFill/>
          <a:ln w="38100">
            <a:solidFill>
              <a:schemeClr val="tx1"/>
            </a:solidFill>
            <a:round/>
            <a:headEnd/>
            <a:tailEnd/>
          </a:ln>
        </p:spPr>
        <p:txBody>
          <a:bodyPr wrap="none" anchor="ctr"/>
          <a:lstStyle/>
          <a:p>
            <a:pPr algn="ctr" eaLnBrk="0" hangingPunct="0"/>
            <a:endParaRPr lang="tr-TR" altLang="tr-TR" sz="1800" dirty="0">
              <a:cs typeface="Arial" charset="0"/>
            </a:endParaRPr>
          </a:p>
        </p:txBody>
      </p:sp>
      <p:sp>
        <p:nvSpPr>
          <p:cNvPr id="13324" name="Text Box 68"/>
          <p:cNvSpPr txBox="1">
            <a:spLocks noChangeArrowheads="1"/>
          </p:cNvSpPr>
          <p:nvPr/>
        </p:nvSpPr>
        <p:spPr bwMode="auto">
          <a:xfrm>
            <a:off x="1455738" y="2198688"/>
            <a:ext cx="5084762" cy="915987"/>
          </a:xfrm>
          <a:prstGeom prst="rect">
            <a:avLst/>
          </a:prstGeom>
          <a:noFill/>
          <a:ln w="9525">
            <a:noFill/>
            <a:miter lim="800000"/>
            <a:headEnd/>
            <a:tailEnd/>
          </a:ln>
        </p:spPr>
        <p:txBody>
          <a:bodyPr>
            <a:spAutoFit/>
          </a:bodyPr>
          <a:lstStyle/>
          <a:p>
            <a:pPr algn="ctr" eaLnBrk="0" hangingPunct="0"/>
            <a:r>
              <a:rPr lang="tr-TR" altLang="tr-TR" sz="1800" b="1" dirty="0">
                <a:cs typeface="Arial" charset="0"/>
              </a:rPr>
              <a:t>Bir ya da birden çok yetenek alanında</a:t>
            </a:r>
          </a:p>
          <a:p>
            <a:pPr algn="ctr" eaLnBrk="0" hangingPunct="0"/>
            <a:r>
              <a:rPr lang="tr-TR" altLang="tr-TR" sz="1800" b="1" dirty="0">
                <a:cs typeface="Arial" charset="0"/>
              </a:rPr>
              <a:t>ya da zeka özelliğinde akranlarından çok üstün performans gösteren çocuktur.</a:t>
            </a:r>
            <a:endParaRPr lang="en-US" altLang="tr-TR" sz="1400" dirty="0">
              <a:cs typeface="Arial" charset="0"/>
            </a:endParaRPr>
          </a:p>
        </p:txBody>
      </p:sp>
      <p:sp>
        <p:nvSpPr>
          <p:cNvPr id="13325" name="AutoShape 70"/>
          <p:cNvSpPr>
            <a:spLocks noChangeArrowheads="1"/>
          </p:cNvSpPr>
          <p:nvPr/>
        </p:nvSpPr>
        <p:spPr bwMode="auto">
          <a:xfrm>
            <a:off x="1331913" y="4603750"/>
            <a:ext cx="5543550" cy="1666875"/>
          </a:xfrm>
          <a:prstGeom prst="roundRect">
            <a:avLst>
              <a:gd name="adj" fmla="val 16667"/>
            </a:avLst>
          </a:prstGeom>
          <a:noFill/>
          <a:ln w="38100">
            <a:solidFill>
              <a:schemeClr val="tx1"/>
            </a:solidFill>
            <a:round/>
            <a:headEnd/>
            <a:tailEnd/>
          </a:ln>
        </p:spPr>
        <p:txBody>
          <a:bodyPr wrap="none" anchor="ctr"/>
          <a:lstStyle/>
          <a:p>
            <a:pPr algn="ctr" eaLnBrk="0" hangingPunct="0"/>
            <a:endParaRPr lang="tr-TR" altLang="tr-TR" sz="1800" dirty="0">
              <a:cs typeface="Arial" charset="0"/>
            </a:endParaRPr>
          </a:p>
        </p:txBody>
      </p:sp>
      <p:sp>
        <p:nvSpPr>
          <p:cNvPr id="13326" name="Text Box 71"/>
          <p:cNvSpPr txBox="1">
            <a:spLocks noChangeArrowheads="1"/>
          </p:cNvSpPr>
          <p:nvPr/>
        </p:nvSpPr>
        <p:spPr bwMode="auto">
          <a:xfrm>
            <a:off x="1503363" y="4975225"/>
            <a:ext cx="5084762" cy="915988"/>
          </a:xfrm>
          <a:prstGeom prst="rect">
            <a:avLst/>
          </a:prstGeom>
          <a:noFill/>
          <a:ln w="9525">
            <a:noFill/>
            <a:miter lim="800000"/>
            <a:headEnd/>
            <a:tailEnd/>
          </a:ln>
        </p:spPr>
        <p:txBody>
          <a:bodyPr>
            <a:spAutoFit/>
          </a:bodyPr>
          <a:lstStyle/>
          <a:p>
            <a:pPr algn="ctr" eaLnBrk="0" hangingPunct="0"/>
            <a:r>
              <a:rPr lang="tr-TR" altLang="tr-TR" sz="1800" b="1" dirty="0">
                <a:cs typeface="Arial" charset="0"/>
              </a:rPr>
              <a:t>Belirli bir alanda, olağanüstü yetenek ya da başarı gösteren diğer alanlarda ise ortalama yeteneği olan çocuktur.</a:t>
            </a:r>
            <a:endParaRPr lang="en-US" altLang="tr-TR" sz="1400" dirty="0">
              <a:cs typeface="Arial" charset="0"/>
            </a:endParaRPr>
          </a:p>
        </p:txBody>
      </p:sp>
      <p:sp>
        <p:nvSpPr>
          <p:cNvPr id="13327" name="Rectangle 21"/>
          <p:cNvSpPr>
            <a:spLocks noChangeArrowheads="1"/>
          </p:cNvSpPr>
          <p:nvPr/>
        </p:nvSpPr>
        <p:spPr bwMode="auto">
          <a:xfrm>
            <a:off x="457200" y="147638"/>
            <a:ext cx="8229600" cy="561975"/>
          </a:xfrm>
          <a:prstGeom prst="rect">
            <a:avLst/>
          </a:prstGeom>
          <a:solidFill>
            <a:srgbClr val="FFFFFF"/>
          </a:solidFill>
          <a:ln w="9525">
            <a:solidFill>
              <a:srgbClr val="000000"/>
            </a:solidFill>
            <a:miter lim="800000"/>
            <a:headEnd/>
            <a:tailEnd/>
          </a:ln>
        </p:spPr>
        <p:txBody>
          <a:bodyPr/>
          <a:lstStyle/>
          <a:p>
            <a:pPr algn="ctr"/>
            <a:r>
              <a:rPr lang="tr-TR" altLang="tr-TR" sz="3200" b="1" dirty="0" smtClean="0"/>
              <a:t>ÖZEL YETENEK </a:t>
            </a:r>
            <a:r>
              <a:rPr lang="tr-TR" altLang="tr-TR" sz="3200" b="1" dirty="0"/>
              <a:t>ALANLARI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3" name="AutoShape 5"/>
          <p:cNvSpPr>
            <a:spLocks noChangeArrowheads="1"/>
          </p:cNvSpPr>
          <p:nvPr/>
        </p:nvSpPr>
        <p:spPr bwMode="gray">
          <a:xfrm>
            <a:off x="1928813" y="3971925"/>
            <a:ext cx="4343400" cy="457200"/>
          </a:xfrm>
          <a:prstGeom prst="roundRect">
            <a:avLst>
              <a:gd name="adj" fmla="val 16667"/>
            </a:avLst>
          </a:prstGeom>
          <a:gradFill rotWithShape="1">
            <a:gsLst>
              <a:gs pos="0">
                <a:schemeClr val="folHlink"/>
              </a:gs>
              <a:gs pos="50000">
                <a:schemeClr val="folHlink">
                  <a:gamma/>
                  <a:tint val="21176"/>
                  <a:invGamma/>
                </a:schemeClr>
              </a:gs>
              <a:gs pos="100000">
                <a:schemeClr val="folHlink"/>
              </a:gs>
            </a:gsLst>
            <a:lin ang="5400000" scaled="1"/>
          </a:gradFill>
          <a:ln w="12700" algn="ctr">
            <a:solidFill>
              <a:schemeClr val="bg1"/>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tr-TR" altLang="tr-TR" sz="1800" dirty="0" smtClean="0">
              <a:latin typeface="Comic Sans MS" pitchFamily="66" charset="0"/>
              <a:cs typeface="Arial" charset="0"/>
            </a:endParaRPr>
          </a:p>
        </p:txBody>
      </p:sp>
      <p:sp>
        <p:nvSpPr>
          <p:cNvPr id="14339" name="AutoShape 6"/>
          <p:cNvSpPr>
            <a:spLocks noChangeArrowheads="1"/>
          </p:cNvSpPr>
          <p:nvPr/>
        </p:nvSpPr>
        <p:spPr bwMode="gray">
          <a:xfrm>
            <a:off x="1547813" y="3852863"/>
            <a:ext cx="685800" cy="685800"/>
          </a:xfrm>
          <a:prstGeom prst="diamond">
            <a:avLst/>
          </a:prstGeom>
          <a:solidFill>
            <a:schemeClr val="folHlink"/>
          </a:solidFill>
          <a:ln w="25400" algn="ctr">
            <a:solidFill>
              <a:schemeClr val="bg1"/>
            </a:solidFill>
            <a:miter lim="800000"/>
            <a:headEnd/>
            <a:tailEnd/>
          </a:ln>
        </p:spPr>
        <p:txBody>
          <a:bodyPr wrap="none" anchor="ctr"/>
          <a:lstStyle/>
          <a:p>
            <a:endParaRPr lang="tr-TR" altLang="tr-TR" sz="1800" dirty="0">
              <a:cs typeface="Arial" charset="0"/>
            </a:endParaRPr>
          </a:p>
        </p:txBody>
      </p:sp>
      <p:sp>
        <p:nvSpPr>
          <p:cNvPr id="14340" name="Text Box 7"/>
          <p:cNvSpPr txBox="1">
            <a:spLocks noChangeArrowheads="1"/>
          </p:cNvSpPr>
          <p:nvPr/>
        </p:nvSpPr>
        <p:spPr bwMode="gray">
          <a:xfrm>
            <a:off x="2157413" y="4027488"/>
            <a:ext cx="4214812" cy="366712"/>
          </a:xfrm>
          <a:prstGeom prst="rect">
            <a:avLst/>
          </a:prstGeom>
          <a:noFill/>
          <a:ln w="9525" algn="ctr">
            <a:noFill/>
            <a:miter lim="800000"/>
            <a:headEnd/>
            <a:tailEnd/>
          </a:ln>
        </p:spPr>
        <p:txBody>
          <a:bodyPr>
            <a:spAutoFit/>
          </a:bodyPr>
          <a:lstStyle/>
          <a:p>
            <a:pPr algn="ctr" eaLnBrk="0" hangingPunct="0"/>
            <a:r>
              <a:rPr lang="tr-TR" altLang="tr-TR" sz="1800" b="1" dirty="0">
                <a:solidFill>
                  <a:srgbClr val="000000"/>
                </a:solidFill>
                <a:cs typeface="Arial" charset="0"/>
              </a:rPr>
              <a:t>Liderlik Üstün Yeteneği</a:t>
            </a:r>
            <a:endParaRPr lang="en-US" altLang="tr-TR" sz="1800" b="1" dirty="0">
              <a:solidFill>
                <a:srgbClr val="000000"/>
              </a:solidFill>
              <a:cs typeface="Arial" charset="0"/>
            </a:endParaRPr>
          </a:p>
        </p:txBody>
      </p:sp>
      <p:sp>
        <p:nvSpPr>
          <p:cNvPr id="14341" name="Text Box 8"/>
          <p:cNvSpPr txBox="1">
            <a:spLocks noChangeArrowheads="1"/>
          </p:cNvSpPr>
          <p:nvPr/>
        </p:nvSpPr>
        <p:spPr bwMode="gray">
          <a:xfrm>
            <a:off x="1693863" y="3951288"/>
            <a:ext cx="369887" cy="457200"/>
          </a:xfrm>
          <a:prstGeom prst="rect">
            <a:avLst/>
          </a:prstGeom>
          <a:noFill/>
          <a:ln w="9525" algn="ctr">
            <a:noFill/>
            <a:miter lim="800000"/>
            <a:headEnd/>
            <a:tailEnd/>
          </a:ln>
        </p:spPr>
        <p:txBody>
          <a:bodyPr wrap="none">
            <a:spAutoFit/>
          </a:bodyPr>
          <a:lstStyle/>
          <a:p>
            <a:pPr algn="ctr" eaLnBrk="0" hangingPunct="0"/>
            <a:r>
              <a:rPr lang="tr-TR" altLang="tr-TR" sz="2400" b="1" dirty="0">
                <a:solidFill>
                  <a:srgbClr val="000000"/>
                </a:solidFill>
                <a:cs typeface="Arial" charset="0"/>
              </a:rPr>
              <a:t>4</a:t>
            </a:r>
          </a:p>
        </p:txBody>
      </p:sp>
      <p:sp>
        <p:nvSpPr>
          <p:cNvPr id="94218" name="AutoShape 10"/>
          <p:cNvSpPr>
            <a:spLocks noChangeArrowheads="1"/>
          </p:cNvSpPr>
          <p:nvPr/>
        </p:nvSpPr>
        <p:spPr bwMode="gray">
          <a:xfrm>
            <a:off x="1857375" y="1341438"/>
            <a:ext cx="4343400" cy="457200"/>
          </a:xfrm>
          <a:prstGeom prst="roundRect">
            <a:avLst>
              <a:gd name="adj" fmla="val 16667"/>
            </a:avLst>
          </a:prstGeom>
          <a:gradFill rotWithShape="1">
            <a:gsLst>
              <a:gs pos="0">
                <a:schemeClr val="hlink"/>
              </a:gs>
              <a:gs pos="50000">
                <a:schemeClr val="hlink">
                  <a:gamma/>
                  <a:tint val="21176"/>
                  <a:invGamma/>
                </a:schemeClr>
              </a:gs>
              <a:gs pos="100000">
                <a:schemeClr val="hlink"/>
              </a:gs>
            </a:gsLst>
            <a:lin ang="5400000" scaled="1"/>
          </a:gradFill>
          <a:ln w="12700" algn="ctr">
            <a:solidFill>
              <a:schemeClr val="bg1"/>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tr-TR" altLang="tr-TR" sz="1800" dirty="0" smtClean="0">
              <a:latin typeface="Comic Sans MS" pitchFamily="66" charset="0"/>
              <a:cs typeface="Arial" charset="0"/>
            </a:endParaRPr>
          </a:p>
        </p:txBody>
      </p:sp>
      <p:sp>
        <p:nvSpPr>
          <p:cNvPr id="14343" name="AutoShape 11"/>
          <p:cNvSpPr>
            <a:spLocks noChangeArrowheads="1"/>
          </p:cNvSpPr>
          <p:nvPr/>
        </p:nvSpPr>
        <p:spPr bwMode="gray">
          <a:xfrm>
            <a:off x="1476375" y="1222375"/>
            <a:ext cx="685800" cy="685800"/>
          </a:xfrm>
          <a:prstGeom prst="diamond">
            <a:avLst/>
          </a:prstGeom>
          <a:solidFill>
            <a:schemeClr val="hlink"/>
          </a:solidFill>
          <a:ln w="25400" algn="ctr">
            <a:solidFill>
              <a:schemeClr val="bg1"/>
            </a:solidFill>
            <a:miter lim="800000"/>
            <a:headEnd/>
            <a:tailEnd/>
          </a:ln>
        </p:spPr>
        <p:txBody>
          <a:bodyPr wrap="none" anchor="ctr"/>
          <a:lstStyle/>
          <a:p>
            <a:endParaRPr lang="tr-TR" altLang="tr-TR" sz="1800" dirty="0">
              <a:cs typeface="Arial" charset="0"/>
            </a:endParaRPr>
          </a:p>
        </p:txBody>
      </p:sp>
      <p:sp>
        <p:nvSpPr>
          <p:cNvPr id="14344" name="Text Box 12"/>
          <p:cNvSpPr txBox="1">
            <a:spLocks noChangeArrowheads="1"/>
          </p:cNvSpPr>
          <p:nvPr/>
        </p:nvSpPr>
        <p:spPr bwMode="gray">
          <a:xfrm>
            <a:off x="2085975" y="1397000"/>
            <a:ext cx="3998913" cy="366713"/>
          </a:xfrm>
          <a:prstGeom prst="rect">
            <a:avLst/>
          </a:prstGeom>
          <a:noFill/>
          <a:ln w="9525" algn="ctr">
            <a:noFill/>
            <a:miter lim="800000"/>
            <a:headEnd/>
            <a:tailEnd/>
          </a:ln>
        </p:spPr>
        <p:txBody>
          <a:bodyPr>
            <a:spAutoFit/>
          </a:bodyPr>
          <a:lstStyle/>
          <a:p>
            <a:pPr algn="ctr" eaLnBrk="0" hangingPunct="0"/>
            <a:r>
              <a:rPr lang="tr-TR" altLang="tr-TR" sz="1800" b="1" dirty="0">
                <a:solidFill>
                  <a:srgbClr val="000000"/>
                </a:solidFill>
              </a:rPr>
              <a:t>Ayrıcalıklı</a:t>
            </a:r>
            <a:r>
              <a:rPr lang="tr-TR" altLang="tr-TR" sz="1800" dirty="0"/>
              <a:t> </a:t>
            </a:r>
            <a:r>
              <a:rPr lang="tr-TR" altLang="tr-TR" sz="1800" b="1" dirty="0">
                <a:solidFill>
                  <a:srgbClr val="000000"/>
                </a:solidFill>
                <a:cs typeface="Arial" charset="0"/>
              </a:rPr>
              <a:t>Yaratıcılık Yeteneği </a:t>
            </a:r>
            <a:endParaRPr lang="en-US" altLang="tr-TR" sz="1800" b="1" dirty="0">
              <a:solidFill>
                <a:srgbClr val="000000"/>
              </a:solidFill>
              <a:cs typeface="Arial" charset="0"/>
            </a:endParaRPr>
          </a:p>
        </p:txBody>
      </p:sp>
      <p:sp>
        <p:nvSpPr>
          <p:cNvPr id="14345" name="Text Box 13"/>
          <p:cNvSpPr txBox="1">
            <a:spLocks noChangeArrowheads="1"/>
          </p:cNvSpPr>
          <p:nvPr/>
        </p:nvSpPr>
        <p:spPr bwMode="gray">
          <a:xfrm>
            <a:off x="1622425" y="1320800"/>
            <a:ext cx="369888" cy="457200"/>
          </a:xfrm>
          <a:prstGeom prst="rect">
            <a:avLst/>
          </a:prstGeom>
          <a:noFill/>
          <a:ln w="9525" algn="ctr">
            <a:noFill/>
            <a:miter lim="800000"/>
            <a:headEnd/>
            <a:tailEnd/>
          </a:ln>
        </p:spPr>
        <p:txBody>
          <a:bodyPr wrap="none">
            <a:spAutoFit/>
          </a:bodyPr>
          <a:lstStyle/>
          <a:p>
            <a:pPr algn="ctr" eaLnBrk="0" hangingPunct="0"/>
            <a:r>
              <a:rPr lang="tr-TR" altLang="tr-TR" sz="2400" b="1" dirty="0">
                <a:solidFill>
                  <a:srgbClr val="000000"/>
                </a:solidFill>
                <a:cs typeface="Arial" charset="0"/>
              </a:rPr>
              <a:t>3</a:t>
            </a:r>
          </a:p>
        </p:txBody>
      </p:sp>
      <p:sp>
        <p:nvSpPr>
          <p:cNvPr id="14346" name="AutoShape 15"/>
          <p:cNvSpPr>
            <a:spLocks noChangeArrowheads="1"/>
          </p:cNvSpPr>
          <p:nvPr/>
        </p:nvSpPr>
        <p:spPr bwMode="auto">
          <a:xfrm>
            <a:off x="1258888" y="1971675"/>
            <a:ext cx="5543550" cy="1666875"/>
          </a:xfrm>
          <a:prstGeom prst="roundRect">
            <a:avLst>
              <a:gd name="adj" fmla="val 16667"/>
            </a:avLst>
          </a:prstGeom>
          <a:noFill/>
          <a:ln w="38100">
            <a:solidFill>
              <a:schemeClr val="tx1"/>
            </a:solidFill>
            <a:round/>
            <a:headEnd/>
            <a:tailEnd/>
          </a:ln>
        </p:spPr>
        <p:txBody>
          <a:bodyPr wrap="none" anchor="ctr"/>
          <a:lstStyle/>
          <a:p>
            <a:pPr algn="ctr" eaLnBrk="0" hangingPunct="0"/>
            <a:endParaRPr lang="tr-TR" altLang="tr-TR" sz="1800" dirty="0">
              <a:cs typeface="Arial" charset="0"/>
            </a:endParaRPr>
          </a:p>
        </p:txBody>
      </p:sp>
      <p:sp>
        <p:nvSpPr>
          <p:cNvPr id="14347" name="Text Box 16"/>
          <p:cNvSpPr txBox="1">
            <a:spLocks noChangeArrowheads="1"/>
          </p:cNvSpPr>
          <p:nvPr/>
        </p:nvSpPr>
        <p:spPr bwMode="auto">
          <a:xfrm>
            <a:off x="1468438" y="2411413"/>
            <a:ext cx="5084762" cy="641350"/>
          </a:xfrm>
          <a:prstGeom prst="rect">
            <a:avLst/>
          </a:prstGeom>
          <a:noFill/>
          <a:ln w="9525">
            <a:noFill/>
            <a:miter lim="800000"/>
            <a:headEnd/>
            <a:tailEnd/>
          </a:ln>
        </p:spPr>
        <p:txBody>
          <a:bodyPr>
            <a:spAutoFit/>
          </a:bodyPr>
          <a:lstStyle/>
          <a:p>
            <a:pPr algn="ctr" eaLnBrk="0" hangingPunct="0"/>
            <a:r>
              <a:rPr lang="tr-TR" altLang="tr-TR" sz="1800" b="1" dirty="0">
                <a:cs typeface="Arial" charset="0"/>
              </a:rPr>
              <a:t>Performans ya da gizilgüç olarak özgün düşünme biçimi olan çocuktur.</a:t>
            </a:r>
            <a:endParaRPr lang="en-US" altLang="tr-TR" sz="1400" dirty="0">
              <a:cs typeface="Arial" charset="0"/>
            </a:endParaRPr>
          </a:p>
        </p:txBody>
      </p:sp>
      <p:sp>
        <p:nvSpPr>
          <p:cNvPr id="14348" name="AutoShape 18"/>
          <p:cNvSpPr>
            <a:spLocks noChangeArrowheads="1"/>
          </p:cNvSpPr>
          <p:nvPr/>
        </p:nvSpPr>
        <p:spPr bwMode="auto">
          <a:xfrm>
            <a:off x="1331913" y="4614863"/>
            <a:ext cx="5543550" cy="1666875"/>
          </a:xfrm>
          <a:prstGeom prst="roundRect">
            <a:avLst>
              <a:gd name="adj" fmla="val 16667"/>
            </a:avLst>
          </a:prstGeom>
          <a:noFill/>
          <a:ln w="38100">
            <a:solidFill>
              <a:schemeClr val="tx1"/>
            </a:solidFill>
            <a:round/>
            <a:headEnd/>
            <a:tailEnd/>
          </a:ln>
        </p:spPr>
        <p:txBody>
          <a:bodyPr wrap="none" anchor="ctr"/>
          <a:lstStyle/>
          <a:p>
            <a:pPr algn="ctr" eaLnBrk="0" hangingPunct="0"/>
            <a:endParaRPr lang="tr-TR" altLang="tr-TR" sz="1800" dirty="0">
              <a:cs typeface="Arial" charset="0"/>
            </a:endParaRPr>
          </a:p>
        </p:txBody>
      </p:sp>
      <p:sp>
        <p:nvSpPr>
          <p:cNvPr id="14349" name="Text Box 19"/>
          <p:cNvSpPr txBox="1">
            <a:spLocks noChangeArrowheads="1"/>
          </p:cNvSpPr>
          <p:nvPr/>
        </p:nvSpPr>
        <p:spPr bwMode="auto">
          <a:xfrm>
            <a:off x="1566863" y="4995863"/>
            <a:ext cx="5084762" cy="641350"/>
          </a:xfrm>
          <a:prstGeom prst="rect">
            <a:avLst/>
          </a:prstGeom>
          <a:noFill/>
          <a:ln w="9525">
            <a:noFill/>
            <a:miter lim="800000"/>
            <a:headEnd/>
            <a:tailEnd/>
          </a:ln>
        </p:spPr>
        <p:txBody>
          <a:bodyPr>
            <a:spAutoFit/>
          </a:bodyPr>
          <a:lstStyle/>
          <a:p>
            <a:pPr algn="ctr" eaLnBrk="0" hangingPunct="0"/>
            <a:r>
              <a:rPr lang="tr-TR" altLang="tr-TR" sz="1800" b="1" dirty="0">
                <a:cs typeface="Arial" charset="0"/>
              </a:rPr>
              <a:t>Diğer kişileri etkileyerek onları yönlendirebilme gizilgücü olan çocuktur.</a:t>
            </a:r>
            <a:endParaRPr lang="en-US" altLang="tr-TR" sz="1400" dirty="0">
              <a:cs typeface="Arial" charset="0"/>
            </a:endParaRPr>
          </a:p>
        </p:txBody>
      </p:sp>
      <p:sp>
        <p:nvSpPr>
          <p:cNvPr id="14350" name="Rectangle 20"/>
          <p:cNvSpPr>
            <a:spLocks noChangeArrowheads="1"/>
          </p:cNvSpPr>
          <p:nvPr/>
        </p:nvSpPr>
        <p:spPr bwMode="auto">
          <a:xfrm>
            <a:off x="457200" y="147638"/>
            <a:ext cx="8229600" cy="561975"/>
          </a:xfrm>
          <a:prstGeom prst="rect">
            <a:avLst/>
          </a:prstGeom>
          <a:solidFill>
            <a:srgbClr val="FFFFFF"/>
          </a:solidFill>
          <a:ln w="9525">
            <a:solidFill>
              <a:srgbClr val="000000"/>
            </a:solidFill>
            <a:miter lim="800000"/>
            <a:headEnd/>
            <a:tailEnd/>
          </a:ln>
        </p:spPr>
        <p:txBody>
          <a:bodyPr/>
          <a:lstStyle/>
          <a:p>
            <a:pPr algn="ctr"/>
            <a:r>
              <a:rPr lang="tr-TR" altLang="tr-TR" sz="3200" b="1" dirty="0" smtClean="0"/>
              <a:t>ÖZEL YETENEK </a:t>
            </a:r>
            <a:r>
              <a:rPr lang="tr-TR" altLang="tr-TR" sz="3200" b="1" dirty="0"/>
              <a:t>ALANLARI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08" name="AutoShape 32"/>
          <p:cNvSpPr>
            <a:spLocks noChangeArrowheads="1"/>
          </p:cNvSpPr>
          <p:nvPr/>
        </p:nvSpPr>
        <p:spPr bwMode="gray">
          <a:xfrm>
            <a:off x="1928813" y="1244600"/>
            <a:ext cx="4343400" cy="457200"/>
          </a:xfrm>
          <a:prstGeom prst="roundRect">
            <a:avLst>
              <a:gd name="adj" fmla="val 16667"/>
            </a:avLst>
          </a:prstGeom>
          <a:gradFill rotWithShape="1">
            <a:gsLst>
              <a:gs pos="0">
                <a:schemeClr val="accent2"/>
              </a:gs>
              <a:gs pos="50000">
                <a:schemeClr val="accent2">
                  <a:gamma/>
                  <a:tint val="21176"/>
                  <a:invGamma/>
                </a:schemeClr>
              </a:gs>
              <a:gs pos="100000">
                <a:schemeClr val="accent2"/>
              </a:gs>
            </a:gsLst>
            <a:lin ang="5400000" scaled="1"/>
          </a:gradFill>
          <a:ln w="12700" algn="ctr">
            <a:solidFill>
              <a:schemeClr val="bg1"/>
            </a:solidFill>
            <a:round/>
            <a:headEnd/>
            <a:tailEnd/>
          </a:ln>
          <a:effectLst/>
        </p:spPr>
        <p:txBody>
          <a:bodyPr wrap="none" anchor="ctr"/>
          <a:lstStyle/>
          <a:p>
            <a:pPr>
              <a:defRPr/>
            </a:pPr>
            <a:endParaRPr lang="tr-TR" sz="1800" dirty="0">
              <a:latin typeface="Arial" charset="0"/>
            </a:endParaRPr>
          </a:p>
        </p:txBody>
      </p:sp>
      <p:sp>
        <p:nvSpPr>
          <p:cNvPr id="15363" name="AutoShape 33"/>
          <p:cNvSpPr>
            <a:spLocks noChangeArrowheads="1"/>
          </p:cNvSpPr>
          <p:nvPr/>
        </p:nvSpPr>
        <p:spPr bwMode="gray">
          <a:xfrm>
            <a:off x="1547813" y="1125538"/>
            <a:ext cx="685800" cy="685800"/>
          </a:xfrm>
          <a:prstGeom prst="diamond">
            <a:avLst/>
          </a:prstGeom>
          <a:solidFill>
            <a:schemeClr val="accent2"/>
          </a:solidFill>
          <a:ln w="25400" algn="ctr">
            <a:solidFill>
              <a:schemeClr val="bg1"/>
            </a:solidFill>
            <a:miter lim="800000"/>
            <a:headEnd/>
            <a:tailEnd/>
          </a:ln>
        </p:spPr>
        <p:txBody>
          <a:bodyPr wrap="none" anchor="ctr"/>
          <a:lstStyle/>
          <a:p>
            <a:r>
              <a:rPr lang="tr-TR" altLang="tr-TR" sz="2400" b="1" dirty="0">
                <a:solidFill>
                  <a:srgbClr val="000000"/>
                </a:solidFill>
                <a:cs typeface="Arial" charset="0"/>
              </a:rPr>
              <a:t>5</a:t>
            </a:r>
          </a:p>
        </p:txBody>
      </p:sp>
      <p:sp>
        <p:nvSpPr>
          <p:cNvPr id="15364" name="Text Box 34"/>
          <p:cNvSpPr txBox="1">
            <a:spLocks noChangeArrowheads="1"/>
          </p:cNvSpPr>
          <p:nvPr/>
        </p:nvSpPr>
        <p:spPr bwMode="gray">
          <a:xfrm>
            <a:off x="2157413" y="1300163"/>
            <a:ext cx="4070350" cy="366712"/>
          </a:xfrm>
          <a:prstGeom prst="rect">
            <a:avLst/>
          </a:prstGeom>
          <a:noFill/>
          <a:ln w="9525" algn="ctr">
            <a:noFill/>
            <a:miter lim="800000"/>
            <a:headEnd/>
            <a:tailEnd/>
          </a:ln>
        </p:spPr>
        <p:txBody>
          <a:bodyPr>
            <a:spAutoFit/>
          </a:bodyPr>
          <a:lstStyle/>
          <a:p>
            <a:pPr algn="ctr" eaLnBrk="0" hangingPunct="0"/>
            <a:r>
              <a:rPr lang="tr-TR" altLang="tr-TR" sz="1800" b="1" dirty="0">
                <a:solidFill>
                  <a:srgbClr val="000000"/>
                </a:solidFill>
                <a:cs typeface="Arial" charset="0"/>
              </a:rPr>
              <a:t>Sanat Alanında Üstün Yetenek</a:t>
            </a:r>
            <a:endParaRPr lang="en-US" altLang="tr-TR" sz="1800" b="1" dirty="0">
              <a:solidFill>
                <a:srgbClr val="000000"/>
              </a:solidFill>
              <a:cs typeface="Arial" charset="0"/>
            </a:endParaRPr>
          </a:p>
        </p:txBody>
      </p:sp>
      <p:sp>
        <p:nvSpPr>
          <p:cNvPr id="101413" name="AutoShape 37"/>
          <p:cNvSpPr>
            <a:spLocks noChangeArrowheads="1"/>
          </p:cNvSpPr>
          <p:nvPr/>
        </p:nvSpPr>
        <p:spPr bwMode="gray">
          <a:xfrm>
            <a:off x="1882775" y="3954463"/>
            <a:ext cx="4705350" cy="457200"/>
          </a:xfrm>
          <a:prstGeom prst="roundRect">
            <a:avLst>
              <a:gd name="adj" fmla="val 16667"/>
            </a:avLst>
          </a:prstGeom>
          <a:gradFill rotWithShape="1">
            <a:gsLst>
              <a:gs pos="0">
                <a:schemeClr val="accent1"/>
              </a:gs>
              <a:gs pos="50000">
                <a:schemeClr val="accent1">
                  <a:gamma/>
                  <a:tint val="21176"/>
                  <a:invGamma/>
                </a:schemeClr>
              </a:gs>
              <a:gs pos="100000">
                <a:schemeClr val="accent1"/>
              </a:gs>
            </a:gsLst>
            <a:lin ang="5400000" scaled="1"/>
          </a:gradFill>
          <a:ln w="12700" algn="ctr">
            <a:solidFill>
              <a:schemeClr val="bg1"/>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tr-TR" altLang="tr-TR" sz="1800" dirty="0" smtClean="0">
              <a:latin typeface="Comic Sans MS" pitchFamily="66" charset="0"/>
              <a:cs typeface="Arial" charset="0"/>
            </a:endParaRPr>
          </a:p>
        </p:txBody>
      </p:sp>
      <p:sp>
        <p:nvSpPr>
          <p:cNvPr id="15366" name="AutoShape 38"/>
          <p:cNvSpPr>
            <a:spLocks noChangeArrowheads="1"/>
          </p:cNvSpPr>
          <p:nvPr/>
        </p:nvSpPr>
        <p:spPr bwMode="gray">
          <a:xfrm>
            <a:off x="1476375" y="3835400"/>
            <a:ext cx="731838" cy="685800"/>
          </a:xfrm>
          <a:prstGeom prst="diamond">
            <a:avLst/>
          </a:prstGeom>
          <a:solidFill>
            <a:schemeClr val="accent1"/>
          </a:solidFill>
          <a:ln w="25400" algn="ctr">
            <a:solidFill>
              <a:schemeClr val="bg1"/>
            </a:solidFill>
            <a:miter lim="800000"/>
            <a:headEnd/>
            <a:tailEnd/>
          </a:ln>
        </p:spPr>
        <p:txBody>
          <a:bodyPr wrap="none" anchor="ctr"/>
          <a:lstStyle/>
          <a:p>
            <a:endParaRPr lang="tr-TR" altLang="tr-TR" sz="1800" dirty="0">
              <a:cs typeface="Arial" charset="0"/>
            </a:endParaRPr>
          </a:p>
        </p:txBody>
      </p:sp>
      <p:sp>
        <p:nvSpPr>
          <p:cNvPr id="15367" name="Text Box 39"/>
          <p:cNvSpPr txBox="1">
            <a:spLocks noChangeArrowheads="1"/>
          </p:cNvSpPr>
          <p:nvPr/>
        </p:nvSpPr>
        <p:spPr bwMode="gray">
          <a:xfrm>
            <a:off x="2076450" y="3959225"/>
            <a:ext cx="4656138" cy="366713"/>
          </a:xfrm>
          <a:prstGeom prst="rect">
            <a:avLst/>
          </a:prstGeom>
          <a:noFill/>
          <a:ln w="9525" algn="ctr">
            <a:noFill/>
            <a:miter lim="800000"/>
            <a:headEnd/>
            <a:tailEnd/>
          </a:ln>
        </p:spPr>
        <p:txBody>
          <a:bodyPr>
            <a:spAutoFit/>
          </a:bodyPr>
          <a:lstStyle/>
          <a:p>
            <a:pPr algn="ctr" eaLnBrk="0" hangingPunct="0"/>
            <a:r>
              <a:rPr lang="tr-TR" altLang="tr-TR" sz="1800" b="1" dirty="0" err="1">
                <a:solidFill>
                  <a:srgbClr val="000000"/>
                </a:solidFill>
                <a:cs typeface="Arial" charset="0"/>
              </a:rPr>
              <a:t>Psikomotor</a:t>
            </a:r>
            <a:r>
              <a:rPr lang="tr-TR" altLang="tr-TR" sz="1800" b="1" dirty="0">
                <a:solidFill>
                  <a:srgbClr val="000000"/>
                </a:solidFill>
                <a:cs typeface="Arial" charset="0"/>
              </a:rPr>
              <a:t> Alanlarda Üstün Yetenek</a:t>
            </a:r>
            <a:endParaRPr lang="en-US" altLang="tr-TR" sz="1800" b="1" dirty="0">
              <a:solidFill>
                <a:srgbClr val="000000"/>
              </a:solidFill>
              <a:cs typeface="Arial" charset="0"/>
            </a:endParaRPr>
          </a:p>
        </p:txBody>
      </p:sp>
      <p:sp>
        <p:nvSpPr>
          <p:cNvPr id="15368" name="Text Box 40"/>
          <p:cNvSpPr txBox="1">
            <a:spLocks noChangeArrowheads="1"/>
          </p:cNvSpPr>
          <p:nvPr/>
        </p:nvSpPr>
        <p:spPr bwMode="gray">
          <a:xfrm>
            <a:off x="1644650" y="3933825"/>
            <a:ext cx="369888" cy="457200"/>
          </a:xfrm>
          <a:prstGeom prst="rect">
            <a:avLst/>
          </a:prstGeom>
          <a:noFill/>
          <a:ln w="9525" algn="ctr">
            <a:noFill/>
            <a:miter lim="800000"/>
            <a:headEnd/>
            <a:tailEnd/>
          </a:ln>
        </p:spPr>
        <p:txBody>
          <a:bodyPr wrap="none">
            <a:spAutoFit/>
          </a:bodyPr>
          <a:lstStyle/>
          <a:p>
            <a:pPr algn="ctr" eaLnBrk="0" hangingPunct="0"/>
            <a:r>
              <a:rPr lang="tr-TR" altLang="tr-TR" sz="2400" b="1">
                <a:solidFill>
                  <a:srgbClr val="000000"/>
                </a:solidFill>
                <a:cs typeface="Arial" charset="0"/>
              </a:rPr>
              <a:t>6</a:t>
            </a:r>
          </a:p>
        </p:txBody>
      </p:sp>
      <p:sp>
        <p:nvSpPr>
          <p:cNvPr id="15369" name="AutoShape 42"/>
          <p:cNvSpPr>
            <a:spLocks noChangeArrowheads="1"/>
          </p:cNvSpPr>
          <p:nvPr/>
        </p:nvSpPr>
        <p:spPr bwMode="auto">
          <a:xfrm>
            <a:off x="1258888" y="1895475"/>
            <a:ext cx="5543550" cy="1666875"/>
          </a:xfrm>
          <a:prstGeom prst="roundRect">
            <a:avLst>
              <a:gd name="adj" fmla="val 16667"/>
            </a:avLst>
          </a:prstGeom>
          <a:noFill/>
          <a:ln w="38100">
            <a:solidFill>
              <a:schemeClr val="tx1"/>
            </a:solidFill>
            <a:round/>
            <a:headEnd/>
            <a:tailEnd/>
          </a:ln>
        </p:spPr>
        <p:txBody>
          <a:bodyPr wrap="none" anchor="ctr"/>
          <a:lstStyle/>
          <a:p>
            <a:pPr algn="ctr" eaLnBrk="0" hangingPunct="0"/>
            <a:endParaRPr lang="tr-TR" altLang="tr-TR" sz="1800">
              <a:cs typeface="Arial" charset="0"/>
            </a:endParaRPr>
          </a:p>
        </p:txBody>
      </p:sp>
      <p:sp>
        <p:nvSpPr>
          <p:cNvPr id="15370" name="Text Box 43"/>
          <p:cNvSpPr txBox="1">
            <a:spLocks noChangeArrowheads="1"/>
          </p:cNvSpPr>
          <p:nvPr/>
        </p:nvSpPr>
        <p:spPr bwMode="auto">
          <a:xfrm>
            <a:off x="1454150" y="2233613"/>
            <a:ext cx="5084763" cy="915987"/>
          </a:xfrm>
          <a:prstGeom prst="rect">
            <a:avLst/>
          </a:prstGeom>
          <a:noFill/>
          <a:ln w="9525">
            <a:noFill/>
            <a:miter lim="800000"/>
            <a:headEnd/>
            <a:tailEnd/>
          </a:ln>
        </p:spPr>
        <p:txBody>
          <a:bodyPr>
            <a:spAutoFit/>
          </a:bodyPr>
          <a:lstStyle/>
          <a:p>
            <a:pPr algn="ctr" eaLnBrk="0" hangingPunct="0"/>
            <a:r>
              <a:rPr lang="tr-TR" altLang="tr-TR" sz="1800" b="1" dirty="0">
                <a:cs typeface="Arial" charset="0"/>
              </a:rPr>
              <a:t>Müzik, bale, drama, </a:t>
            </a:r>
            <a:r>
              <a:rPr lang="tr-TR" altLang="tr-TR" sz="1800" b="1" dirty="0" smtClean="0">
                <a:cs typeface="Arial" charset="0"/>
              </a:rPr>
              <a:t>tiyatro </a:t>
            </a:r>
            <a:r>
              <a:rPr lang="tr-TR" altLang="tr-TR" sz="1800" b="1" dirty="0">
                <a:cs typeface="Arial" charset="0"/>
              </a:rPr>
              <a:t>gibi performans alanlarından birinde olağanüstü yetenek gösteren çocuktur.</a:t>
            </a:r>
            <a:endParaRPr lang="en-US" altLang="tr-TR" sz="1400" dirty="0">
              <a:cs typeface="Arial" charset="0"/>
            </a:endParaRPr>
          </a:p>
        </p:txBody>
      </p:sp>
      <p:sp>
        <p:nvSpPr>
          <p:cNvPr id="15371" name="AutoShape 45"/>
          <p:cNvSpPr>
            <a:spLocks noChangeArrowheads="1"/>
          </p:cNvSpPr>
          <p:nvPr/>
        </p:nvSpPr>
        <p:spPr bwMode="auto">
          <a:xfrm>
            <a:off x="1331913" y="4600575"/>
            <a:ext cx="5543550" cy="1666875"/>
          </a:xfrm>
          <a:prstGeom prst="roundRect">
            <a:avLst>
              <a:gd name="adj" fmla="val 16667"/>
            </a:avLst>
          </a:prstGeom>
          <a:noFill/>
          <a:ln w="38100">
            <a:solidFill>
              <a:schemeClr val="tx1"/>
            </a:solidFill>
            <a:round/>
            <a:headEnd/>
            <a:tailEnd/>
          </a:ln>
        </p:spPr>
        <p:txBody>
          <a:bodyPr wrap="none" anchor="ctr"/>
          <a:lstStyle/>
          <a:p>
            <a:pPr algn="ctr" eaLnBrk="0" hangingPunct="0"/>
            <a:endParaRPr lang="tr-TR" altLang="tr-TR" sz="1800">
              <a:cs typeface="Arial" charset="0"/>
            </a:endParaRPr>
          </a:p>
        </p:txBody>
      </p:sp>
      <p:sp>
        <p:nvSpPr>
          <p:cNvPr id="15372" name="Text Box 46"/>
          <p:cNvSpPr txBox="1">
            <a:spLocks noChangeArrowheads="1"/>
          </p:cNvSpPr>
          <p:nvPr/>
        </p:nvSpPr>
        <p:spPr bwMode="auto">
          <a:xfrm>
            <a:off x="1541463" y="4973638"/>
            <a:ext cx="5084762" cy="641350"/>
          </a:xfrm>
          <a:prstGeom prst="rect">
            <a:avLst/>
          </a:prstGeom>
          <a:noFill/>
          <a:ln w="9525">
            <a:noFill/>
            <a:miter lim="800000"/>
            <a:headEnd/>
            <a:tailEnd/>
          </a:ln>
        </p:spPr>
        <p:txBody>
          <a:bodyPr>
            <a:spAutoFit/>
          </a:bodyPr>
          <a:lstStyle/>
          <a:p>
            <a:pPr algn="ctr" eaLnBrk="0" hangingPunct="0"/>
            <a:r>
              <a:rPr lang="tr-TR" altLang="tr-TR" sz="1800" b="1">
                <a:cs typeface="Arial" charset="0"/>
              </a:rPr>
              <a:t>Hız, güç, koordinasyon, top kontrol vb. spor alanlarında üstünlük gösteren çocuktur.</a:t>
            </a:r>
            <a:endParaRPr lang="en-US" altLang="tr-TR" sz="1400">
              <a:cs typeface="Arial" charset="0"/>
            </a:endParaRPr>
          </a:p>
        </p:txBody>
      </p:sp>
      <p:sp>
        <p:nvSpPr>
          <p:cNvPr id="15373" name="Rectangle 19"/>
          <p:cNvSpPr>
            <a:spLocks noChangeArrowheads="1"/>
          </p:cNvSpPr>
          <p:nvPr/>
        </p:nvSpPr>
        <p:spPr bwMode="auto">
          <a:xfrm>
            <a:off x="457200" y="147638"/>
            <a:ext cx="8229600" cy="561975"/>
          </a:xfrm>
          <a:prstGeom prst="rect">
            <a:avLst/>
          </a:prstGeom>
          <a:solidFill>
            <a:srgbClr val="FFFFFF"/>
          </a:solidFill>
          <a:ln w="9525">
            <a:solidFill>
              <a:srgbClr val="000000"/>
            </a:solidFill>
            <a:miter lim="800000"/>
            <a:headEnd/>
            <a:tailEnd/>
          </a:ln>
        </p:spPr>
        <p:txBody>
          <a:bodyPr/>
          <a:lstStyle/>
          <a:p>
            <a:pPr algn="ctr"/>
            <a:r>
              <a:rPr lang="tr-TR" altLang="tr-TR" sz="3200" b="1" dirty="0" smtClean="0"/>
              <a:t>ÖZEL YETENEK </a:t>
            </a:r>
            <a:r>
              <a:rPr lang="tr-TR" altLang="tr-TR" sz="3200" b="1" dirty="0"/>
              <a:t>ALANLARI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15"/>
          <p:cNvSpPr>
            <a:spLocks noChangeArrowheads="1"/>
          </p:cNvSpPr>
          <p:nvPr/>
        </p:nvSpPr>
        <p:spPr bwMode="auto">
          <a:xfrm>
            <a:off x="323850" y="2132013"/>
            <a:ext cx="8496300" cy="3241675"/>
          </a:xfrm>
          <a:prstGeom prst="roundRect">
            <a:avLst>
              <a:gd name="adj" fmla="val 16667"/>
            </a:avLst>
          </a:prstGeom>
          <a:noFill/>
          <a:ln w="38100">
            <a:solidFill>
              <a:schemeClr val="tx1"/>
            </a:solidFill>
            <a:round/>
            <a:headEnd/>
            <a:tailEnd/>
          </a:ln>
        </p:spPr>
        <p:txBody>
          <a:bodyPr wrap="none" anchor="ctr"/>
          <a:lstStyle/>
          <a:p>
            <a:pPr algn="ctr" eaLnBrk="0" hangingPunct="0"/>
            <a:endParaRPr lang="tr-TR" altLang="tr-TR" sz="1800">
              <a:cs typeface="Arial" charset="0"/>
            </a:endParaRPr>
          </a:p>
        </p:txBody>
      </p:sp>
      <p:sp>
        <p:nvSpPr>
          <p:cNvPr id="16387" name="Rectangle 7"/>
          <p:cNvSpPr>
            <a:spLocks noChangeArrowheads="1"/>
          </p:cNvSpPr>
          <p:nvPr/>
        </p:nvSpPr>
        <p:spPr bwMode="auto">
          <a:xfrm>
            <a:off x="468313" y="2349500"/>
            <a:ext cx="8137525" cy="2654300"/>
          </a:xfrm>
          <a:prstGeom prst="rect">
            <a:avLst/>
          </a:prstGeom>
          <a:noFill/>
          <a:ln w="9525">
            <a:noFill/>
            <a:miter lim="800000"/>
            <a:headEnd/>
            <a:tailEnd/>
          </a:ln>
          <a:effectLst/>
        </p:spPr>
        <p:txBody>
          <a:bodyPr>
            <a:spAutoFit/>
          </a:bodyPr>
          <a:lstStyle/>
          <a:p>
            <a:pPr algn="just">
              <a:spcBef>
                <a:spcPct val="20000"/>
              </a:spcBef>
            </a:pPr>
            <a:r>
              <a:rPr lang="tr-TR" altLang="tr-TR" sz="2800" dirty="0"/>
              <a:t>Aşağıdaki özellikler tüm çocuklarda belli bir ölçüde gözlenebilen özelliklerdir. </a:t>
            </a:r>
            <a:r>
              <a:rPr lang="tr-TR" altLang="tr-TR" sz="2800" dirty="0" smtClean="0"/>
              <a:t>Özel yeteneğin </a:t>
            </a:r>
            <a:r>
              <a:rPr lang="tr-TR" altLang="tr-TR" sz="2800" dirty="0"/>
              <a:t>bir göstergesi olabilmesi için bu özelliklerin birçoğunun çocukta ilgili yaş grubunun doğal olarak gösterdiği ölçülerin üstünde bir düzeyde gözleniyor olması gerekir.</a:t>
            </a:r>
          </a:p>
        </p:txBody>
      </p:sp>
      <p:sp>
        <p:nvSpPr>
          <p:cNvPr id="16388" name="Text Box 9"/>
          <p:cNvSpPr txBox="1">
            <a:spLocks noChangeArrowheads="1"/>
          </p:cNvSpPr>
          <p:nvPr/>
        </p:nvSpPr>
        <p:spPr bwMode="auto">
          <a:xfrm>
            <a:off x="1116013" y="692150"/>
            <a:ext cx="184150" cy="366713"/>
          </a:xfrm>
          <a:prstGeom prst="rect">
            <a:avLst/>
          </a:prstGeom>
          <a:noFill/>
          <a:ln w="9525">
            <a:noFill/>
            <a:miter lim="800000"/>
            <a:headEnd/>
            <a:tailEnd/>
          </a:ln>
          <a:effectLst/>
        </p:spPr>
        <p:txBody>
          <a:bodyPr wrap="none">
            <a:spAutoFit/>
          </a:bodyPr>
          <a:lstStyle/>
          <a:p>
            <a:endParaRPr lang="tr-TR" altLang="tr-TR" sz="1800">
              <a:latin typeface="Arial" charset="0"/>
            </a:endParaRPr>
          </a:p>
        </p:txBody>
      </p:sp>
      <p:sp>
        <p:nvSpPr>
          <p:cNvPr id="16389" name="Rectangle 11"/>
          <p:cNvSpPr>
            <a:spLocks noChangeArrowheads="1"/>
          </p:cNvSpPr>
          <p:nvPr/>
        </p:nvSpPr>
        <p:spPr bwMode="auto">
          <a:xfrm>
            <a:off x="376238" y="147638"/>
            <a:ext cx="8229600" cy="1120775"/>
          </a:xfrm>
          <a:prstGeom prst="rect">
            <a:avLst/>
          </a:prstGeom>
          <a:solidFill>
            <a:srgbClr val="FFFFFF"/>
          </a:solidFill>
          <a:ln w="9525">
            <a:solidFill>
              <a:srgbClr val="000000"/>
            </a:solidFill>
            <a:miter lim="800000"/>
            <a:headEnd/>
            <a:tailEnd/>
          </a:ln>
        </p:spPr>
        <p:txBody>
          <a:bodyPr/>
          <a:lstStyle/>
          <a:p>
            <a:pPr algn="ctr"/>
            <a:r>
              <a:rPr lang="tr-TR" altLang="tr-TR" sz="3200" b="1" dirty="0" smtClean="0"/>
              <a:t>ÖZEL YETENEKLİ </a:t>
            </a:r>
            <a:r>
              <a:rPr lang="tr-TR" altLang="tr-TR" sz="3200" b="1" dirty="0"/>
              <a:t>ÇOCUKLARIN ÖZELLİKLERİ</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806</TotalTime>
  <Words>2235</Words>
  <Application>Microsoft Office PowerPoint</Application>
  <PresentationFormat>Ekran Gösterisi (4:3)</PresentationFormat>
  <Paragraphs>383</Paragraphs>
  <Slides>53</Slides>
  <Notes>3</Notes>
  <HiddenSlides>0</HiddenSlides>
  <MMClips>0</MMClips>
  <ScaleCrop>false</ScaleCrop>
  <HeadingPairs>
    <vt:vector size="4" baseType="variant">
      <vt:variant>
        <vt:lpstr>Tema</vt:lpstr>
      </vt:variant>
      <vt:variant>
        <vt:i4>1</vt:i4>
      </vt:variant>
      <vt:variant>
        <vt:lpstr>Slayt Başlıkları</vt:lpstr>
      </vt:variant>
      <vt:variant>
        <vt:i4>53</vt:i4>
      </vt:variant>
    </vt:vector>
  </HeadingPairs>
  <TitlesOfParts>
    <vt:vector size="54" baseType="lpstr">
      <vt:lpstr>Kalabalık</vt:lpstr>
      <vt:lpstr>Özel Yetenekli Çocuklar</vt:lpstr>
      <vt:lpstr>Slayt 2</vt:lpstr>
      <vt:lpstr>Zeka Sınırları</vt:lpstr>
      <vt:lpstr>Slayt 4</vt:lpstr>
      <vt:lpstr>Dr. Karen Rogen Rogers</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Şırnak  RAM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GURN</dc:creator>
  <cp:lastModifiedBy>RAM</cp:lastModifiedBy>
  <cp:revision>56</cp:revision>
  <cp:lastPrinted>2015-10-26T11:03:53Z</cp:lastPrinted>
  <dcterms:created xsi:type="dcterms:W3CDTF">2011-12-18T11:21:31Z</dcterms:created>
  <dcterms:modified xsi:type="dcterms:W3CDTF">2015-10-27T08:10:11Z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TC011367959990</vt:lpwstr>
  </property>
</Properties>
</file>